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1" r:id="rId2"/>
    <p:sldId id="697" r:id="rId3"/>
    <p:sldId id="698" r:id="rId4"/>
    <p:sldId id="699" r:id="rId5"/>
    <p:sldId id="700" r:id="rId6"/>
    <p:sldId id="701" r:id="rId7"/>
    <p:sldId id="703" r:id="rId8"/>
    <p:sldId id="707" r:id="rId9"/>
    <p:sldId id="704" r:id="rId10"/>
    <p:sldId id="705" r:id="rId11"/>
    <p:sldId id="706" r:id="rId12"/>
    <p:sldId id="708" r:id="rId13"/>
    <p:sldId id="709" r:id="rId14"/>
    <p:sldId id="710" r:id="rId15"/>
    <p:sldId id="711" r:id="rId16"/>
    <p:sldId id="712" r:id="rId17"/>
    <p:sldId id="713" r:id="rId18"/>
    <p:sldId id="695" r:id="rId19"/>
  </p:sldIdLst>
  <p:sldSz cx="20104100" cy="11309350"/>
  <p:notesSz cx="20104100" cy="1130935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42" userDrawn="1">
          <p15:clr>
            <a:srgbClr val="A4A3A4"/>
          </p15:clr>
        </p15:guide>
        <p15:guide id="2" pos="9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15B012"/>
    <a:srgbClr val="0071CE"/>
    <a:srgbClr val="333333"/>
    <a:srgbClr val="FFFFFF"/>
    <a:srgbClr val="91A3B0"/>
    <a:srgbClr val="0F316C"/>
    <a:srgbClr val="17B69C"/>
    <a:srgbClr val="EDF1F5"/>
    <a:srgbClr val="C5D9E7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6899" autoAdjust="0"/>
    <p:restoredTop sz="93817" autoAdjust="0"/>
  </p:normalViewPr>
  <p:slideViewPr>
    <p:cSldViewPr>
      <p:cViewPr>
        <p:scale>
          <a:sx n="57" d="100"/>
          <a:sy n="57" d="100"/>
        </p:scale>
        <p:origin x="-1056" y="-480"/>
      </p:cViewPr>
      <p:guideLst>
        <p:guide orient="horz" pos="1642"/>
        <p:guide pos="9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-2544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BM Plex Sans" panose="020B0503050203000203" pitchFamily="34" charset="0"/>
              </a:defRPr>
            </a:lvl1pPr>
          </a:lstStyle>
          <a:p>
            <a:fld id="{15504EF5-1B61-4C08-BFDD-5C0D5AF73FD4}" type="datetimeFigureOut">
              <a:rPr lang="ru-RU" smtClean="0"/>
              <a:pPr/>
              <a:t>26.11.2023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BM Plex Sans" panose="020B0503050203000203" pitchFamily="34" charset="0"/>
              </a:defRPr>
            </a:lvl1pPr>
          </a:lstStyle>
          <a:p>
            <a:fld id="{65D8CCBB-81F9-477D-A072-57A81C27A3A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3637103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fld id="{B6F15528-21DE-4FAA-801E-634DDDAF4B2B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91004" y="1399796"/>
            <a:ext cx="13122090" cy="704214"/>
          </a:xfrm>
          <a:prstGeom prst="rect">
            <a:avLst/>
          </a:prstGeom>
        </p:spPr>
        <p:txBody>
          <a:bodyPr lIns="0" tIns="0" rIns="0" bIns="0"/>
          <a:lstStyle>
            <a:lvl1pPr>
              <a:defRPr sz="4450" b="0" i="0">
                <a:solidFill>
                  <a:srgbClr val="60269E"/>
                </a:solidFill>
                <a:latin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13063" y="3203932"/>
            <a:ext cx="17277972" cy="5650230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fld id="{B6F15528-21DE-4FAA-801E-634DDDAF4B2B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91004" y="1399796"/>
            <a:ext cx="13122090" cy="704214"/>
          </a:xfrm>
          <a:prstGeom prst="rect">
            <a:avLst/>
          </a:prstGeom>
        </p:spPr>
        <p:txBody>
          <a:bodyPr lIns="0" tIns="0" rIns="0" bIns="0"/>
          <a:lstStyle>
            <a:lvl1pPr>
              <a:defRPr sz="4450" b="0" i="0">
                <a:solidFill>
                  <a:srgbClr val="60269E"/>
                </a:solidFill>
                <a:latin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413063" y="2738131"/>
            <a:ext cx="6891020" cy="400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tx1"/>
                </a:solidFill>
                <a:latin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11/26/2023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fld id="{B6F15528-21DE-4FAA-801E-634DDDAF4B2B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91004" y="1399796"/>
            <a:ext cx="13122090" cy="704214"/>
          </a:xfrm>
          <a:prstGeom prst="rect">
            <a:avLst/>
          </a:prstGeom>
        </p:spPr>
        <p:txBody>
          <a:bodyPr lIns="0" tIns="0" rIns="0" bIns="0"/>
          <a:lstStyle>
            <a:lvl1pPr>
              <a:defRPr sz="4450" b="0" i="0">
                <a:solidFill>
                  <a:srgbClr val="60269E"/>
                </a:solidFill>
                <a:latin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fld id="{B6F15528-21DE-4FAA-801E-634DDDAF4B2B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11/26/2023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fld id="{B6F15528-21DE-4FAA-801E-634DDDAF4B2B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8A8F96F0-52B2-3548-85EC-33CD486C79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205" y="10517696"/>
            <a:ext cx="4623943" cy="276999"/>
          </a:xfrm>
          <a:prstGeom prst="rect">
            <a:avLst/>
          </a:prstGeo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A81BE1BD-7540-D444-8052-425E56B8FEB1}" type="datetimeFigureOut">
              <a:rPr lang="ru-RU" smtClean="0"/>
              <a:pPr/>
              <a:t>26.11.2023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C872D519-3666-1E42-93C6-D9A9D2437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35394" y="10517696"/>
            <a:ext cx="6433312" cy="276999"/>
          </a:xfrm>
          <a:prstGeom prst="rect">
            <a:avLst/>
          </a:prstGeo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04145512-48B7-094A-9A6E-742F27D06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474953" y="10517696"/>
            <a:ext cx="4623943" cy="276999"/>
          </a:xfrm>
          <a:prstGeom prst="rect">
            <a:avLst/>
          </a:prstGeo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98F9EA06-3FC5-B745-8466-F660D6235FA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1334757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7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BE345115-47AB-724A-8225-DBA25CB87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E314C35-31F5-4D24-AFEC-7A7466F7D364}"/>
              </a:ext>
            </a:extLst>
          </p:cNvPr>
          <p:cNvSpPr txBox="1"/>
          <p:nvPr/>
        </p:nvSpPr>
        <p:spPr>
          <a:xfrm>
            <a:off x="1550928" y="3154345"/>
            <a:ext cx="7996464" cy="3179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ru-RU" sz="3200" dirty="0" smtClean="0">
                <a:solidFill>
                  <a:srgbClr val="15B012"/>
                </a:solidFill>
                <a:latin typeface="Montserrat SemiBold" panose="00000700000000000000" pitchFamily="2" charset="-52"/>
              </a:rPr>
              <a:t>Пояснительная записка</a:t>
            </a:r>
          </a:p>
          <a:p>
            <a:pPr>
              <a:lnSpc>
                <a:spcPct val="114000"/>
              </a:lnSpc>
            </a:pPr>
            <a:r>
              <a:rPr lang="ru-RU" sz="2400" dirty="0" smtClean="0">
                <a:solidFill>
                  <a:srgbClr val="15B012"/>
                </a:solidFill>
                <a:latin typeface="Montserrat SemiBold" panose="00000700000000000000" pitchFamily="2" charset="-52"/>
              </a:rPr>
              <a:t>Тема:</a:t>
            </a:r>
            <a:r>
              <a:rPr lang="ru-RU" sz="2400" dirty="0" smtClean="0"/>
              <a:t> Электроэнергетика: </a:t>
            </a:r>
            <a:r>
              <a:rPr lang="ru-RU" sz="2400" dirty="0" err="1" smtClean="0"/>
              <a:t>Веб</a:t>
            </a:r>
            <a:r>
              <a:rPr lang="ru-RU" sz="2400" dirty="0" smtClean="0"/>
              <a:t> - приложение с использованием ИИ для предотвращения отказов и сбоев в системах электроснабжения. Оно анализирует данные о протоколах поставки энергии, предупреждает об угрозах сбоев в работе.</a:t>
            </a:r>
          </a:p>
          <a:p>
            <a:pPr>
              <a:lnSpc>
                <a:spcPct val="114000"/>
              </a:lnSpc>
            </a:pPr>
            <a:endParaRPr lang="ru-RU" sz="2400" dirty="0">
              <a:solidFill>
                <a:srgbClr val="15B012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="" xmlns:a16="http://schemas.microsoft.com/office/drawing/2014/main" id="{40774437-FE01-4D9A-896C-EBCBFB755936}"/>
              </a:ext>
            </a:extLst>
          </p:cNvPr>
          <p:cNvSpPr txBox="1"/>
          <p:nvPr/>
        </p:nvSpPr>
        <p:spPr>
          <a:xfrm>
            <a:off x="831850" y="8726509"/>
            <a:ext cx="7503432" cy="865705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>
              <a:lnSpc>
                <a:spcPct val="120000"/>
              </a:lnSpc>
            </a:pPr>
            <a:r>
              <a:rPr lang="ru-RU" sz="2400" dirty="0" smtClean="0">
                <a:solidFill>
                  <a:srgbClr val="333333"/>
                </a:solidFill>
                <a:latin typeface="IBM Plex Sans"/>
                <a:cs typeface="Times New Roman" panose="02020603050405020304" pitchFamily="18" charset="0"/>
              </a:rPr>
              <a:t>Обучающийся:                   Руководитель:</a:t>
            </a:r>
          </a:p>
          <a:p>
            <a:pPr marL="20942" marR="8377">
              <a:lnSpc>
                <a:spcPct val="120000"/>
              </a:lnSpc>
            </a:pPr>
            <a:r>
              <a:rPr lang="ru-RU" sz="2400" dirty="0" err="1" smtClean="0">
                <a:solidFill>
                  <a:srgbClr val="333333"/>
                </a:solidFill>
                <a:latin typeface="IBM Plex Sans"/>
                <a:cs typeface="Times New Roman" panose="02020603050405020304" pitchFamily="18" charset="0"/>
              </a:rPr>
              <a:t>Лапук</a:t>
            </a:r>
            <a:r>
              <a:rPr lang="ru-RU" sz="2400" dirty="0" smtClean="0">
                <a:solidFill>
                  <a:srgbClr val="333333"/>
                </a:solidFill>
                <a:latin typeface="IBM Plex Sans"/>
                <a:cs typeface="Times New Roman" panose="02020603050405020304" pitchFamily="18" charset="0"/>
              </a:rPr>
              <a:t> Никита                     Титова Наталия</a:t>
            </a:r>
            <a:endParaRPr lang="ru-RU" sz="2400" dirty="0">
              <a:solidFill>
                <a:srgbClr val="333333"/>
              </a:solidFill>
              <a:latin typeface="IBM Plex Sans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0FE146C2-77A2-A54E-BC0F-6FBF2ED85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57" y="1048770"/>
            <a:ext cx="3886200" cy="51327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79243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F811F741-7E2B-6847-878F-B214DACB6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"/>
            <a:ext cx="20104100" cy="1130855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9" name="object 4">
            <a:extLst>
              <a:ext uri="{FF2B5EF4-FFF2-40B4-BE49-F238E27FC236}">
                <a16:creationId xmlns="" xmlns:a16="http://schemas.microsoft.com/office/drawing/2014/main" id="{5CB473C5-59D5-41D0-9239-5C4F2B5184A0}"/>
              </a:ext>
            </a:extLst>
          </p:cNvPr>
          <p:cNvSpPr txBox="1"/>
          <p:nvPr/>
        </p:nvSpPr>
        <p:spPr>
          <a:xfrm>
            <a:off x="831850" y="952197"/>
            <a:ext cx="14624079" cy="758753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800" dirty="0" smtClean="0">
                <a:solidFill>
                  <a:srgbClr val="15B012"/>
                </a:solidFill>
                <a:latin typeface="Montserrat SemiBold" pitchFamily="2" charset="77"/>
                <a:cs typeface="Times New Roman" panose="02020603050405020304" pitchFamily="18" charset="0"/>
              </a:rPr>
              <a:t>Тестирование</a:t>
            </a:r>
            <a:endParaRPr lang="ru-RU" sz="4800" dirty="0">
              <a:solidFill>
                <a:srgbClr val="15B012"/>
              </a:solidFill>
              <a:latin typeface="Montserrat SemiBold" pitchFamily="2" charset="77"/>
              <a:cs typeface="Times New Roman" panose="02020603050405020304" pitchFamily="18" charset="0"/>
            </a:endParaRPr>
          </a:p>
        </p:txBody>
      </p:sp>
      <p:pic>
        <p:nvPicPr>
          <p:cNvPr id="33" name="Рисунок 32">
            <a:extLst>
              <a:ext uri="{FF2B5EF4-FFF2-40B4-BE49-F238E27FC236}">
                <a16:creationId xmlns="" xmlns:a16="http://schemas.microsoft.com/office/drawing/2014/main" id="{F85AD060-0C16-9342-AC93-09A9C92E8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5749" y="1119865"/>
            <a:ext cx="3194050" cy="423419"/>
          </a:xfrm>
          <a:prstGeom prst="rect">
            <a:avLst/>
          </a:prstGeom>
        </p:spPr>
      </p:pic>
      <p:sp>
        <p:nvSpPr>
          <p:cNvPr id="34" name="object 4">
            <a:extLst>
              <a:ext uri="{FF2B5EF4-FFF2-40B4-BE49-F238E27FC236}">
                <a16:creationId xmlns="" xmlns:a16="http://schemas.microsoft.com/office/drawing/2014/main" id="{90EE5A90-3C04-7A4C-8DD3-0E61E7B40441}"/>
              </a:ext>
            </a:extLst>
          </p:cNvPr>
          <p:cNvSpPr txBox="1"/>
          <p:nvPr/>
        </p:nvSpPr>
        <p:spPr>
          <a:xfrm>
            <a:off x="18205450" y="10093104"/>
            <a:ext cx="685800" cy="362171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 algn="ctr">
              <a:lnSpc>
                <a:spcPct val="120000"/>
              </a:lnSpc>
              <a:spcBef>
                <a:spcPts val="3000"/>
              </a:spcBef>
            </a:pPr>
            <a:r>
              <a:rPr lang="ru-RU" sz="2000" dirty="0" smtClean="0">
                <a:solidFill>
                  <a:srgbClr val="333333"/>
                </a:solidFill>
                <a:latin typeface="IBM Plex Sans regular"/>
                <a:cs typeface="Times New Roman" panose="02020603050405020304" pitchFamily="18" charset="0"/>
              </a:rPr>
              <a:t>10</a:t>
            </a:r>
            <a:endParaRPr lang="en-US" sz="2000" dirty="0">
              <a:solidFill>
                <a:srgbClr val="333333"/>
              </a:solidFill>
              <a:latin typeface="IBM Plex Sans regular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9424" y="2582841"/>
            <a:ext cx="18145252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Так как в данной системе мониторинга основным слабым местом является передача информации между субъектами системы по </a:t>
            </a:r>
            <a:r>
              <a:rPr lang="en-US" sz="2800" dirty="0" smtClean="0"/>
              <a:t>HTTPS </a:t>
            </a:r>
            <a:r>
              <a:rPr lang="ru-RU" sz="2800" dirty="0" smtClean="0"/>
              <a:t>протоколу. Основным объектом тестирования будет </a:t>
            </a:r>
            <a:r>
              <a:rPr lang="en-US" sz="2800" dirty="0" smtClean="0"/>
              <a:t>API</a:t>
            </a:r>
            <a:r>
              <a:rPr lang="ru-RU" sz="2800" dirty="0" smtClean="0"/>
              <a:t>, а основным инструментом </a:t>
            </a:r>
            <a:r>
              <a:rPr lang="en-US" sz="2800" dirty="0" smtClean="0"/>
              <a:t>Postman</a:t>
            </a:r>
            <a:r>
              <a:rPr lang="ru-RU" sz="2800" dirty="0" smtClean="0"/>
              <a:t> с его помощью отправляются </a:t>
            </a:r>
            <a:r>
              <a:rPr lang="ru-RU" sz="2800" dirty="0" err="1" smtClean="0"/>
              <a:t>автотесты</a:t>
            </a:r>
            <a:r>
              <a:rPr lang="ru-RU" sz="2800" dirty="0" smtClean="0"/>
              <a:t> на узлы и выводится результат. </a:t>
            </a:r>
          </a:p>
          <a:p>
            <a:r>
              <a:rPr lang="ru-RU" sz="2800" dirty="0" smtClean="0"/>
              <a:t>Тест кейсы:</a:t>
            </a:r>
          </a:p>
          <a:p>
            <a:pPr marL="514350" indent="-514350"/>
            <a:r>
              <a:rPr lang="ru-RU" sz="2800" dirty="0" smtClean="0"/>
              <a:t>1.   Проверка подключении сети (в том числе по резервным каналам связи).</a:t>
            </a:r>
          </a:p>
          <a:p>
            <a:pPr marL="514350" indent="-514350">
              <a:buAutoNum type="arabicPeriod" startAt="2"/>
            </a:pPr>
            <a:r>
              <a:rPr lang="ru-RU" sz="2800" dirty="0" smtClean="0"/>
              <a:t>Корректность передаваемой и записываемой в БД информации.</a:t>
            </a:r>
          </a:p>
          <a:p>
            <a:pPr marL="514350" indent="-514350">
              <a:buAutoNum type="arabicPeriod" startAt="2"/>
            </a:pPr>
            <a:r>
              <a:rPr lang="ru-RU" sz="2800" dirty="0" smtClean="0"/>
              <a:t>Корректность информации принимаемой из БД.</a:t>
            </a:r>
          </a:p>
          <a:p>
            <a:pPr marL="514350" indent="-514350">
              <a:buAutoNum type="arabicPeriod" startAt="4"/>
            </a:pPr>
            <a:r>
              <a:rPr lang="ru-RU" sz="2800" dirty="0" smtClean="0"/>
              <a:t>Корректность выполнения функционала при нажатии кнопок.</a:t>
            </a:r>
          </a:p>
          <a:p>
            <a:pPr marL="514350" indent="-514350">
              <a:buAutoNum type="arabicPeriod" startAt="4"/>
            </a:pPr>
            <a:r>
              <a:rPr lang="ru-RU" sz="2800" dirty="0" smtClean="0"/>
              <a:t>Проверка отказоустойчивости (в том числе нагрузочное тестирование).</a:t>
            </a:r>
          </a:p>
          <a:p>
            <a:pPr marL="514350" indent="-514350">
              <a:buAutoNum type="arabicPeriod" startAt="4"/>
            </a:pPr>
            <a:r>
              <a:rPr lang="ru-RU" sz="2800" dirty="0" smtClean="0"/>
              <a:t>Проверка возможности несанкционированного проникновения на всех уровнях.</a:t>
            </a:r>
          </a:p>
          <a:p>
            <a:pPr marL="514350" indent="-514350">
              <a:buAutoNum type="arabicPeriod" startAt="3"/>
            </a:pPr>
            <a:endParaRPr lang="ru-RU" sz="2800" dirty="0" smtClean="0"/>
          </a:p>
          <a:p>
            <a:pPr marL="514350" indent="-514350">
              <a:buAutoNum type="arabicPeriod" startAt="3"/>
            </a:pPr>
            <a:endParaRPr lang="ru-RU" sz="2800" dirty="0" smtClean="0"/>
          </a:p>
          <a:p>
            <a:pPr marL="342900" indent="-342900"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1206053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F811F741-7E2B-6847-878F-B214DACB6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20104100" cy="1130855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9" name="object 4">
            <a:extLst>
              <a:ext uri="{FF2B5EF4-FFF2-40B4-BE49-F238E27FC236}">
                <a16:creationId xmlns="" xmlns:a16="http://schemas.microsoft.com/office/drawing/2014/main" id="{5CB473C5-59D5-41D0-9239-5C4F2B5184A0}"/>
              </a:ext>
            </a:extLst>
          </p:cNvPr>
          <p:cNvSpPr txBox="1"/>
          <p:nvPr/>
        </p:nvSpPr>
        <p:spPr>
          <a:xfrm>
            <a:off x="831850" y="952197"/>
            <a:ext cx="14624079" cy="758753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800" dirty="0" smtClean="0">
                <a:solidFill>
                  <a:srgbClr val="15B012"/>
                </a:solidFill>
                <a:latin typeface="Montserrat SemiBold" pitchFamily="2" charset="77"/>
                <a:cs typeface="Times New Roman" panose="02020603050405020304" pitchFamily="18" charset="0"/>
              </a:rPr>
              <a:t>Сроки и бюджет</a:t>
            </a:r>
            <a:endParaRPr lang="ru-RU" sz="4800" dirty="0">
              <a:solidFill>
                <a:srgbClr val="15B012"/>
              </a:solidFill>
              <a:latin typeface="Montserrat SemiBold" pitchFamily="2" charset="77"/>
              <a:cs typeface="Times New Roman" panose="02020603050405020304" pitchFamily="18" charset="0"/>
            </a:endParaRPr>
          </a:p>
        </p:txBody>
      </p:sp>
      <p:pic>
        <p:nvPicPr>
          <p:cNvPr id="33" name="Рисунок 32">
            <a:extLst>
              <a:ext uri="{FF2B5EF4-FFF2-40B4-BE49-F238E27FC236}">
                <a16:creationId xmlns="" xmlns:a16="http://schemas.microsoft.com/office/drawing/2014/main" id="{F85AD060-0C16-9342-AC93-09A9C92E8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5749" y="1119865"/>
            <a:ext cx="3194050" cy="423419"/>
          </a:xfrm>
          <a:prstGeom prst="rect">
            <a:avLst/>
          </a:prstGeom>
        </p:spPr>
      </p:pic>
      <p:sp>
        <p:nvSpPr>
          <p:cNvPr id="34" name="object 4">
            <a:extLst>
              <a:ext uri="{FF2B5EF4-FFF2-40B4-BE49-F238E27FC236}">
                <a16:creationId xmlns="" xmlns:a16="http://schemas.microsoft.com/office/drawing/2014/main" id="{90EE5A90-3C04-7A4C-8DD3-0E61E7B40441}"/>
              </a:ext>
            </a:extLst>
          </p:cNvPr>
          <p:cNvSpPr txBox="1"/>
          <p:nvPr/>
        </p:nvSpPr>
        <p:spPr>
          <a:xfrm>
            <a:off x="18205450" y="10093104"/>
            <a:ext cx="685800" cy="362171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 algn="ctr">
              <a:lnSpc>
                <a:spcPct val="120000"/>
              </a:lnSpc>
              <a:spcBef>
                <a:spcPts val="3000"/>
              </a:spcBef>
            </a:pPr>
            <a:r>
              <a:rPr lang="ru-RU" sz="2000" dirty="0" smtClean="0">
                <a:solidFill>
                  <a:srgbClr val="333333"/>
                </a:solidFill>
                <a:latin typeface="IBM Plex Sans regular"/>
                <a:cs typeface="Times New Roman" panose="02020603050405020304" pitchFamily="18" charset="0"/>
              </a:rPr>
              <a:t>11</a:t>
            </a:r>
            <a:endParaRPr lang="en-US" sz="2000" dirty="0">
              <a:solidFill>
                <a:srgbClr val="333333"/>
              </a:solidFill>
              <a:latin typeface="IBM Plex Sans regular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9424" y="2225652"/>
            <a:ext cx="1814525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Полностью зависит от объекта мониторинга, а именно его величины. </a:t>
            </a:r>
          </a:p>
          <a:p>
            <a:pPr marL="342900" indent="-342900">
              <a:buAutoNum type="arabicPeriod"/>
            </a:pPr>
            <a:endParaRPr lang="ru-RU" dirty="0"/>
          </a:p>
        </p:txBody>
      </p:sp>
      <p:sp>
        <p:nvSpPr>
          <p:cNvPr id="7" name="object 4">
            <a:extLst>
              <a:ext uri="{FF2B5EF4-FFF2-40B4-BE49-F238E27FC236}">
                <a16:creationId xmlns="" xmlns:a16="http://schemas.microsoft.com/office/drawing/2014/main" id="{5CB473C5-59D5-41D0-9239-5C4F2B5184A0}"/>
              </a:ext>
            </a:extLst>
          </p:cNvPr>
          <p:cNvSpPr txBox="1"/>
          <p:nvPr/>
        </p:nvSpPr>
        <p:spPr>
          <a:xfrm>
            <a:off x="984250" y="3297222"/>
            <a:ext cx="14624079" cy="322096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800" dirty="0" smtClean="0">
                <a:solidFill>
                  <a:srgbClr val="15B012"/>
                </a:solidFill>
                <a:latin typeface="Montserrat SemiBold" pitchFamily="2" charset="77"/>
                <a:cs typeface="Times New Roman" panose="02020603050405020304" pitchFamily="18" charset="0"/>
              </a:rPr>
              <a:t>Критерии приёмки</a:t>
            </a:r>
          </a:p>
          <a:p>
            <a:pPr marR="8377"/>
            <a:endParaRPr lang="ru-RU" sz="4800" dirty="0" smtClean="0">
              <a:solidFill>
                <a:srgbClr val="15B012"/>
              </a:solidFill>
              <a:latin typeface="Montserrat SemiBold" pitchFamily="2" charset="77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ru-RU" sz="2800" dirty="0" smtClean="0"/>
              <a:t>Обработка информации производится </a:t>
            </a:r>
            <a:r>
              <a:rPr lang="en-US" sz="2800" dirty="0" smtClean="0"/>
              <a:t>always on</a:t>
            </a:r>
            <a:r>
              <a:rPr lang="ru-RU" sz="2800" dirty="0" smtClean="0"/>
              <a:t>.</a:t>
            </a:r>
          </a:p>
          <a:p>
            <a:pPr marL="514350" indent="-514350"/>
            <a:endParaRPr lang="ru-RU" sz="2800" dirty="0" smtClean="0"/>
          </a:p>
          <a:p>
            <a:r>
              <a:rPr lang="ru-RU" sz="2800" dirty="0" smtClean="0"/>
              <a:t>2. Данные верны, что можно периодически контролировать с помощь приборов учёта установленных на оборудовании.</a:t>
            </a:r>
            <a:endParaRPr lang="ru-RU" sz="4800" dirty="0">
              <a:solidFill>
                <a:srgbClr val="15B012"/>
              </a:solidFill>
              <a:latin typeface="Montserrat SemiBold" pitchFamily="2" charset="7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06053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F811F741-7E2B-6847-878F-B214DACB6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9" name="object 4">
            <a:extLst>
              <a:ext uri="{FF2B5EF4-FFF2-40B4-BE49-F238E27FC236}">
                <a16:creationId xmlns="" xmlns:a16="http://schemas.microsoft.com/office/drawing/2014/main" id="{5CB473C5-59D5-41D0-9239-5C4F2B5184A0}"/>
              </a:ext>
            </a:extLst>
          </p:cNvPr>
          <p:cNvSpPr txBox="1"/>
          <p:nvPr/>
        </p:nvSpPr>
        <p:spPr>
          <a:xfrm>
            <a:off x="831850" y="952197"/>
            <a:ext cx="14624079" cy="758753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800" dirty="0" smtClean="0">
                <a:solidFill>
                  <a:srgbClr val="15B012"/>
                </a:solidFill>
                <a:latin typeface="Montserrat SemiBold" pitchFamily="2" charset="77"/>
                <a:cs typeface="Times New Roman" panose="02020603050405020304" pitchFamily="18" charset="0"/>
              </a:rPr>
              <a:t>Обучение модели</a:t>
            </a:r>
            <a:endParaRPr lang="ru-RU" sz="4800" dirty="0">
              <a:solidFill>
                <a:srgbClr val="15B012"/>
              </a:solidFill>
              <a:latin typeface="Montserrat SemiBold" pitchFamily="2" charset="77"/>
              <a:cs typeface="Times New Roman" panose="02020603050405020304" pitchFamily="18" charset="0"/>
            </a:endParaRPr>
          </a:p>
        </p:txBody>
      </p:sp>
      <p:pic>
        <p:nvPicPr>
          <p:cNvPr id="33" name="Рисунок 32">
            <a:extLst>
              <a:ext uri="{FF2B5EF4-FFF2-40B4-BE49-F238E27FC236}">
                <a16:creationId xmlns="" xmlns:a16="http://schemas.microsoft.com/office/drawing/2014/main" id="{F85AD060-0C16-9342-AC93-09A9C92E8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5749" y="1119865"/>
            <a:ext cx="3194050" cy="423419"/>
          </a:xfrm>
          <a:prstGeom prst="rect">
            <a:avLst/>
          </a:prstGeom>
        </p:spPr>
      </p:pic>
      <p:sp>
        <p:nvSpPr>
          <p:cNvPr id="34" name="object 4">
            <a:extLst>
              <a:ext uri="{FF2B5EF4-FFF2-40B4-BE49-F238E27FC236}">
                <a16:creationId xmlns="" xmlns:a16="http://schemas.microsoft.com/office/drawing/2014/main" id="{90EE5A90-3C04-7A4C-8DD3-0E61E7B40441}"/>
              </a:ext>
            </a:extLst>
          </p:cNvPr>
          <p:cNvSpPr txBox="1"/>
          <p:nvPr/>
        </p:nvSpPr>
        <p:spPr>
          <a:xfrm>
            <a:off x="18205450" y="10093104"/>
            <a:ext cx="685800" cy="362171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 algn="ctr">
              <a:lnSpc>
                <a:spcPct val="120000"/>
              </a:lnSpc>
              <a:spcBef>
                <a:spcPts val="3000"/>
              </a:spcBef>
            </a:pPr>
            <a:r>
              <a:rPr lang="ru-RU" sz="2000" dirty="0" smtClean="0">
                <a:solidFill>
                  <a:srgbClr val="333333"/>
                </a:solidFill>
                <a:latin typeface="IBM Plex Sans regular"/>
                <a:cs typeface="Times New Roman" panose="02020603050405020304" pitchFamily="18" charset="0"/>
              </a:rPr>
              <a:t>12</a:t>
            </a:r>
            <a:endParaRPr lang="en-US" sz="2000" dirty="0">
              <a:solidFill>
                <a:srgbClr val="333333"/>
              </a:solidFill>
              <a:latin typeface="IBM Plex Sans regular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9424" y="2225652"/>
            <a:ext cx="1814525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 </a:t>
            </a:r>
          </a:p>
          <a:p>
            <a:pPr marL="342900" indent="-342900">
              <a:buAutoNum type="arabicPeriod"/>
            </a:pP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336482" y="1725585"/>
            <a:ext cx="17716624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В своей работе я решил </a:t>
            </a:r>
            <a:r>
              <a:rPr lang="ru-RU" sz="2800" dirty="0" smtClean="0"/>
              <a:t>использовать</a:t>
            </a:r>
            <a:r>
              <a:rPr lang="en-US" sz="2800" dirty="0" smtClean="0"/>
              <a:t> </a:t>
            </a:r>
            <a:r>
              <a:rPr lang="ru-RU" sz="2800" dirty="0" smtClean="0"/>
              <a:t>модели для анализа временных </a:t>
            </a:r>
            <a:r>
              <a:rPr lang="ru-RU" sz="2800" dirty="0" smtClean="0"/>
              <a:t>рядов и предсказания новых значений потребления электроэнергии </a:t>
            </a:r>
            <a:r>
              <a:rPr lang="en-US" sz="2800" b="1" dirty="0" smtClean="0"/>
              <a:t>ARIMA SARIMA SARIMAX</a:t>
            </a:r>
            <a:r>
              <a:rPr lang="ru-RU" sz="2800" b="1" dirty="0" smtClean="0"/>
              <a:t>.</a:t>
            </a:r>
          </a:p>
          <a:p>
            <a:endParaRPr lang="ru-RU" sz="2800" dirty="0" smtClean="0"/>
          </a:p>
          <a:p>
            <a:r>
              <a:rPr lang="ru-RU" sz="2800" dirty="0" smtClean="0"/>
              <a:t>ARMA предполагает, что в данных отсутствует тренд и сезонность (данные стационарны). Если данные </a:t>
            </a:r>
            <a:r>
              <a:rPr lang="ru-RU" sz="2800" i="1" dirty="0" err="1" smtClean="0"/>
              <a:t>нестационарны</a:t>
            </a:r>
            <a:r>
              <a:rPr lang="ru-RU" sz="2800" i="1" dirty="0" smtClean="0"/>
              <a:t>, </a:t>
            </a:r>
            <a:r>
              <a:rPr lang="ru-RU" sz="2800" dirty="0" smtClean="0"/>
              <a:t>нужно использовать более сложные версии этих моделей:</a:t>
            </a:r>
          </a:p>
          <a:p>
            <a:endParaRPr lang="ru-RU" sz="2800" b="1" dirty="0" smtClean="0"/>
          </a:p>
          <a:p>
            <a:r>
              <a:rPr lang="ru-RU" sz="2800" b="1" dirty="0" smtClean="0"/>
              <a:t>ARIMA</a:t>
            </a:r>
            <a:r>
              <a:rPr lang="ru-RU" sz="2800" dirty="0" smtClean="0"/>
              <a:t>, здесь добавляется компонент </a:t>
            </a:r>
            <a:r>
              <a:rPr lang="ru-RU" sz="2800" dirty="0" err="1" smtClean="0"/>
              <a:t>Integrated</a:t>
            </a:r>
            <a:r>
              <a:rPr lang="ru-RU" sz="2800" dirty="0" smtClean="0"/>
              <a:t> (I), который отвечает за удаление тренда (сам процесс называется дифференцированием);</a:t>
            </a:r>
          </a:p>
          <a:p>
            <a:endParaRPr lang="ru-RU" sz="2800" b="1" dirty="0" smtClean="0"/>
          </a:p>
          <a:p>
            <a:r>
              <a:rPr lang="ru-RU" sz="2800" b="1" dirty="0" smtClean="0"/>
              <a:t>SARIMA</a:t>
            </a:r>
            <a:r>
              <a:rPr lang="ru-RU" sz="2800" dirty="0" smtClean="0"/>
              <a:t>, эта модель учитывает сезонность (</a:t>
            </a:r>
            <a:r>
              <a:rPr lang="ru-RU" sz="2800" dirty="0" err="1" smtClean="0"/>
              <a:t>Seasonality</a:t>
            </a:r>
            <a:r>
              <a:rPr lang="ru-RU" sz="2800" dirty="0" smtClean="0"/>
              <a:t>, S);</a:t>
            </a:r>
          </a:p>
          <a:p>
            <a:endParaRPr lang="ru-RU" sz="2800" b="1" dirty="0" smtClean="0"/>
          </a:p>
          <a:p>
            <a:r>
              <a:rPr lang="ru-RU" sz="2800" b="1" dirty="0" smtClean="0"/>
              <a:t>SARIMAX</a:t>
            </a:r>
            <a:r>
              <a:rPr lang="ru-RU" sz="2800" dirty="0" smtClean="0"/>
              <a:t> включает еще и внешние или экзогенные факторы (</a:t>
            </a:r>
            <a:r>
              <a:rPr lang="ru-RU" sz="2800" dirty="0" err="1" smtClean="0"/>
              <a:t>eXogenous</a:t>
            </a:r>
            <a:r>
              <a:rPr lang="ru-RU" sz="2800" dirty="0" smtClean="0"/>
              <a:t> </a:t>
            </a:r>
            <a:r>
              <a:rPr lang="ru-RU" sz="2800" dirty="0" err="1" smtClean="0"/>
              <a:t>factors</a:t>
            </a:r>
            <a:r>
              <a:rPr lang="ru-RU" sz="2800" dirty="0" smtClean="0"/>
              <a:t>, отсюда и буква X в названии), которые напрямую не учитываются моделью, но влияют на нее.</a:t>
            </a:r>
          </a:p>
          <a:p>
            <a:endParaRPr lang="en-US" b="1" dirty="0" smtClean="0"/>
          </a:p>
        </p:txBody>
      </p:sp>
    </p:spTree>
    <p:extLst>
      <p:ext uri="{BB962C8B-B14F-4D97-AF65-F5344CB8AC3E}">
        <p14:creationId xmlns="" xmlns:p14="http://schemas.microsoft.com/office/powerpoint/2010/main" val="1206053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F811F741-7E2B-6847-878F-B214DACB6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20104100" cy="1130855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9" name="object 4">
            <a:extLst>
              <a:ext uri="{FF2B5EF4-FFF2-40B4-BE49-F238E27FC236}">
                <a16:creationId xmlns="" xmlns:a16="http://schemas.microsoft.com/office/drawing/2014/main" id="{5CB473C5-59D5-41D0-9239-5C4F2B5184A0}"/>
              </a:ext>
            </a:extLst>
          </p:cNvPr>
          <p:cNvSpPr txBox="1"/>
          <p:nvPr/>
        </p:nvSpPr>
        <p:spPr>
          <a:xfrm>
            <a:off x="831850" y="952197"/>
            <a:ext cx="14624079" cy="758753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800" dirty="0" smtClean="0">
                <a:solidFill>
                  <a:srgbClr val="15B012"/>
                </a:solidFill>
                <a:latin typeface="Montserrat SemiBold" pitchFamily="2" charset="77"/>
                <a:cs typeface="Times New Roman" panose="02020603050405020304" pitchFamily="18" charset="0"/>
              </a:rPr>
              <a:t>Обучение модели</a:t>
            </a:r>
            <a:endParaRPr lang="ru-RU" sz="4800" dirty="0">
              <a:solidFill>
                <a:srgbClr val="15B012"/>
              </a:solidFill>
              <a:latin typeface="Montserrat SemiBold" pitchFamily="2" charset="77"/>
              <a:cs typeface="Times New Roman" panose="02020603050405020304" pitchFamily="18" charset="0"/>
            </a:endParaRPr>
          </a:p>
        </p:txBody>
      </p:sp>
      <p:pic>
        <p:nvPicPr>
          <p:cNvPr id="33" name="Рисунок 32">
            <a:extLst>
              <a:ext uri="{FF2B5EF4-FFF2-40B4-BE49-F238E27FC236}">
                <a16:creationId xmlns="" xmlns:a16="http://schemas.microsoft.com/office/drawing/2014/main" id="{F85AD060-0C16-9342-AC93-09A9C92E8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5749" y="1119865"/>
            <a:ext cx="3194050" cy="423419"/>
          </a:xfrm>
          <a:prstGeom prst="rect">
            <a:avLst/>
          </a:prstGeom>
        </p:spPr>
      </p:pic>
      <p:sp>
        <p:nvSpPr>
          <p:cNvPr id="34" name="object 4">
            <a:extLst>
              <a:ext uri="{FF2B5EF4-FFF2-40B4-BE49-F238E27FC236}">
                <a16:creationId xmlns="" xmlns:a16="http://schemas.microsoft.com/office/drawing/2014/main" id="{90EE5A90-3C04-7A4C-8DD3-0E61E7B40441}"/>
              </a:ext>
            </a:extLst>
          </p:cNvPr>
          <p:cNvSpPr txBox="1"/>
          <p:nvPr/>
        </p:nvSpPr>
        <p:spPr>
          <a:xfrm>
            <a:off x="18205450" y="10093104"/>
            <a:ext cx="685800" cy="362171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 algn="ctr">
              <a:lnSpc>
                <a:spcPct val="120000"/>
              </a:lnSpc>
              <a:spcBef>
                <a:spcPts val="3000"/>
              </a:spcBef>
            </a:pPr>
            <a:r>
              <a:rPr lang="ru-RU" sz="2000" dirty="0" smtClean="0">
                <a:solidFill>
                  <a:srgbClr val="333333"/>
                </a:solidFill>
                <a:latin typeface="IBM Plex Sans regular"/>
                <a:cs typeface="Times New Roman" panose="02020603050405020304" pitchFamily="18" charset="0"/>
              </a:rPr>
              <a:t>13</a:t>
            </a:r>
            <a:endParaRPr lang="en-US" sz="2000" dirty="0">
              <a:solidFill>
                <a:srgbClr val="333333"/>
              </a:solidFill>
              <a:latin typeface="IBM Plex Sans regular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9424" y="2225652"/>
            <a:ext cx="1814525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Загрузка данных </a:t>
            </a:r>
          </a:p>
          <a:p>
            <a:pPr marL="342900" indent="-342900">
              <a:buAutoNum type="arabicPeriod"/>
            </a:pPr>
            <a:endParaRPr lang="ru-RU" dirty="0"/>
          </a:p>
        </p:txBody>
      </p:sp>
      <p:pic>
        <p:nvPicPr>
          <p:cNvPr id="1026" name="Picture 2" descr="C:\Users\пользователь\Pictures\Screenshots\Снимок экрана 2023-11-26 212237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5110" y="2940031"/>
            <a:ext cx="14590167" cy="77263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06053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F811F741-7E2B-6847-878F-B214DACB6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20104100" cy="1130855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9" name="object 4">
            <a:extLst>
              <a:ext uri="{FF2B5EF4-FFF2-40B4-BE49-F238E27FC236}">
                <a16:creationId xmlns="" xmlns:a16="http://schemas.microsoft.com/office/drawing/2014/main" id="{5CB473C5-59D5-41D0-9239-5C4F2B5184A0}"/>
              </a:ext>
            </a:extLst>
          </p:cNvPr>
          <p:cNvSpPr txBox="1"/>
          <p:nvPr/>
        </p:nvSpPr>
        <p:spPr>
          <a:xfrm>
            <a:off x="831850" y="952197"/>
            <a:ext cx="14624079" cy="758753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800" dirty="0" smtClean="0">
                <a:solidFill>
                  <a:srgbClr val="15B012"/>
                </a:solidFill>
                <a:latin typeface="Montserrat SemiBold" pitchFamily="2" charset="77"/>
                <a:cs typeface="Times New Roman" panose="02020603050405020304" pitchFamily="18" charset="0"/>
              </a:rPr>
              <a:t>Обучение модели</a:t>
            </a:r>
            <a:endParaRPr lang="ru-RU" sz="4800" dirty="0">
              <a:solidFill>
                <a:srgbClr val="15B012"/>
              </a:solidFill>
              <a:latin typeface="Montserrat SemiBold" pitchFamily="2" charset="77"/>
              <a:cs typeface="Times New Roman" panose="02020603050405020304" pitchFamily="18" charset="0"/>
            </a:endParaRPr>
          </a:p>
        </p:txBody>
      </p:sp>
      <p:pic>
        <p:nvPicPr>
          <p:cNvPr id="33" name="Рисунок 32">
            <a:extLst>
              <a:ext uri="{FF2B5EF4-FFF2-40B4-BE49-F238E27FC236}">
                <a16:creationId xmlns="" xmlns:a16="http://schemas.microsoft.com/office/drawing/2014/main" id="{F85AD060-0C16-9342-AC93-09A9C92E8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5749" y="1119865"/>
            <a:ext cx="3194050" cy="423419"/>
          </a:xfrm>
          <a:prstGeom prst="rect">
            <a:avLst/>
          </a:prstGeom>
        </p:spPr>
      </p:pic>
      <p:sp>
        <p:nvSpPr>
          <p:cNvPr id="34" name="object 4">
            <a:extLst>
              <a:ext uri="{FF2B5EF4-FFF2-40B4-BE49-F238E27FC236}">
                <a16:creationId xmlns="" xmlns:a16="http://schemas.microsoft.com/office/drawing/2014/main" id="{90EE5A90-3C04-7A4C-8DD3-0E61E7B40441}"/>
              </a:ext>
            </a:extLst>
          </p:cNvPr>
          <p:cNvSpPr txBox="1"/>
          <p:nvPr/>
        </p:nvSpPr>
        <p:spPr>
          <a:xfrm>
            <a:off x="18205450" y="10093104"/>
            <a:ext cx="685800" cy="362171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 algn="ctr">
              <a:lnSpc>
                <a:spcPct val="120000"/>
              </a:lnSpc>
              <a:spcBef>
                <a:spcPts val="3000"/>
              </a:spcBef>
            </a:pPr>
            <a:r>
              <a:rPr lang="ru-RU" sz="2000" dirty="0" smtClean="0">
                <a:solidFill>
                  <a:srgbClr val="333333"/>
                </a:solidFill>
                <a:latin typeface="IBM Plex Sans regular"/>
                <a:cs typeface="Times New Roman" panose="02020603050405020304" pitchFamily="18" charset="0"/>
              </a:rPr>
              <a:t>14</a:t>
            </a:r>
            <a:endParaRPr lang="en-US" sz="2000" dirty="0">
              <a:solidFill>
                <a:srgbClr val="333333"/>
              </a:solidFill>
              <a:latin typeface="IBM Plex Sans regular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9424" y="2225652"/>
            <a:ext cx="1814525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Удаление метки времени и выбор поля с датой как поле индекса </a:t>
            </a:r>
          </a:p>
          <a:p>
            <a:pPr marL="342900" indent="-342900">
              <a:buAutoNum type="arabicPeriod"/>
            </a:pPr>
            <a:endParaRPr lang="ru-RU" dirty="0"/>
          </a:p>
        </p:txBody>
      </p:sp>
      <p:pic>
        <p:nvPicPr>
          <p:cNvPr id="2050" name="Picture 2" descr="C:\Users\пользователь\Pictures\Screenshots\Снимок экрана 2023-11-26 212316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5110" y="3011469"/>
            <a:ext cx="14922763" cy="79400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06053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F811F741-7E2B-6847-878F-B214DACB6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20104100" cy="1130855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9" name="object 4">
            <a:extLst>
              <a:ext uri="{FF2B5EF4-FFF2-40B4-BE49-F238E27FC236}">
                <a16:creationId xmlns="" xmlns:a16="http://schemas.microsoft.com/office/drawing/2014/main" id="{5CB473C5-59D5-41D0-9239-5C4F2B5184A0}"/>
              </a:ext>
            </a:extLst>
          </p:cNvPr>
          <p:cNvSpPr txBox="1"/>
          <p:nvPr/>
        </p:nvSpPr>
        <p:spPr>
          <a:xfrm>
            <a:off x="831850" y="952197"/>
            <a:ext cx="14624079" cy="758753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800" dirty="0" smtClean="0">
                <a:solidFill>
                  <a:srgbClr val="15B012"/>
                </a:solidFill>
                <a:latin typeface="Montserrat SemiBold" pitchFamily="2" charset="77"/>
                <a:cs typeface="Times New Roman" panose="02020603050405020304" pitchFamily="18" charset="0"/>
              </a:rPr>
              <a:t>Обучение модели</a:t>
            </a:r>
            <a:endParaRPr lang="ru-RU" sz="4800" dirty="0">
              <a:solidFill>
                <a:srgbClr val="15B012"/>
              </a:solidFill>
              <a:latin typeface="Montserrat SemiBold" pitchFamily="2" charset="77"/>
              <a:cs typeface="Times New Roman" panose="02020603050405020304" pitchFamily="18" charset="0"/>
            </a:endParaRPr>
          </a:p>
        </p:txBody>
      </p:sp>
      <p:pic>
        <p:nvPicPr>
          <p:cNvPr id="33" name="Рисунок 32">
            <a:extLst>
              <a:ext uri="{FF2B5EF4-FFF2-40B4-BE49-F238E27FC236}">
                <a16:creationId xmlns="" xmlns:a16="http://schemas.microsoft.com/office/drawing/2014/main" id="{F85AD060-0C16-9342-AC93-09A9C92E8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5749" y="1119865"/>
            <a:ext cx="3194050" cy="423419"/>
          </a:xfrm>
          <a:prstGeom prst="rect">
            <a:avLst/>
          </a:prstGeom>
        </p:spPr>
      </p:pic>
      <p:sp>
        <p:nvSpPr>
          <p:cNvPr id="34" name="object 4">
            <a:extLst>
              <a:ext uri="{FF2B5EF4-FFF2-40B4-BE49-F238E27FC236}">
                <a16:creationId xmlns="" xmlns:a16="http://schemas.microsoft.com/office/drawing/2014/main" id="{90EE5A90-3C04-7A4C-8DD3-0E61E7B40441}"/>
              </a:ext>
            </a:extLst>
          </p:cNvPr>
          <p:cNvSpPr txBox="1"/>
          <p:nvPr/>
        </p:nvSpPr>
        <p:spPr>
          <a:xfrm>
            <a:off x="18205450" y="10093104"/>
            <a:ext cx="685800" cy="362171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 algn="ctr">
              <a:lnSpc>
                <a:spcPct val="120000"/>
              </a:lnSpc>
              <a:spcBef>
                <a:spcPts val="3000"/>
              </a:spcBef>
            </a:pPr>
            <a:r>
              <a:rPr lang="ru-RU" sz="2000" dirty="0" smtClean="0">
                <a:solidFill>
                  <a:srgbClr val="333333"/>
                </a:solidFill>
                <a:latin typeface="IBM Plex Sans regular"/>
                <a:cs typeface="Times New Roman" panose="02020603050405020304" pitchFamily="18" charset="0"/>
              </a:rPr>
              <a:t>15</a:t>
            </a:r>
            <a:endParaRPr lang="en-US" sz="2000" dirty="0">
              <a:solidFill>
                <a:srgbClr val="333333"/>
              </a:solidFill>
              <a:latin typeface="IBM Plex Sans regular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9424" y="2225652"/>
            <a:ext cx="1814525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Сортировка по полю индекса </a:t>
            </a:r>
          </a:p>
          <a:p>
            <a:pPr marL="342900" indent="-342900">
              <a:buAutoNum type="arabicPeriod"/>
            </a:pPr>
            <a:endParaRPr lang="ru-RU" dirty="0"/>
          </a:p>
        </p:txBody>
      </p:sp>
      <p:pic>
        <p:nvPicPr>
          <p:cNvPr id="3074" name="Picture 2" descr="C:\Users\пользователь\Pictures\Screenshots\Снимок экрана 2023-11-26 212355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5110" y="2868593"/>
            <a:ext cx="14882414" cy="79812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06053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F811F741-7E2B-6847-878F-B214DACB6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20104100" cy="1130855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9" name="object 4">
            <a:extLst>
              <a:ext uri="{FF2B5EF4-FFF2-40B4-BE49-F238E27FC236}">
                <a16:creationId xmlns="" xmlns:a16="http://schemas.microsoft.com/office/drawing/2014/main" id="{5CB473C5-59D5-41D0-9239-5C4F2B5184A0}"/>
              </a:ext>
            </a:extLst>
          </p:cNvPr>
          <p:cNvSpPr txBox="1"/>
          <p:nvPr/>
        </p:nvSpPr>
        <p:spPr>
          <a:xfrm>
            <a:off x="831850" y="952197"/>
            <a:ext cx="14624079" cy="758753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800" dirty="0" smtClean="0">
                <a:solidFill>
                  <a:srgbClr val="15B012"/>
                </a:solidFill>
                <a:latin typeface="Montserrat SemiBold" pitchFamily="2" charset="77"/>
                <a:cs typeface="Times New Roman" panose="02020603050405020304" pitchFamily="18" charset="0"/>
              </a:rPr>
              <a:t>Обучение модели</a:t>
            </a:r>
            <a:endParaRPr lang="ru-RU" sz="4800" dirty="0">
              <a:solidFill>
                <a:srgbClr val="15B012"/>
              </a:solidFill>
              <a:latin typeface="Montserrat SemiBold" pitchFamily="2" charset="77"/>
              <a:cs typeface="Times New Roman" panose="02020603050405020304" pitchFamily="18" charset="0"/>
            </a:endParaRPr>
          </a:p>
        </p:txBody>
      </p:sp>
      <p:pic>
        <p:nvPicPr>
          <p:cNvPr id="33" name="Рисунок 32">
            <a:extLst>
              <a:ext uri="{FF2B5EF4-FFF2-40B4-BE49-F238E27FC236}">
                <a16:creationId xmlns="" xmlns:a16="http://schemas.microsoft.com/office/drawing/2014/main" id="{F85AD060-0C16-9342-AC93-09A9C92E8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5749" y="1119865"/>
            <a:ext cx="3194050" cy="423419"/>
          </a:xfrm>
          <a:prstGeom prst="rect">
            <a:avLst/>
          </a:prstGeom>
        </p:spPr>
      </p:pic>
      <p:sp>
        <p:nvSpPr>
          <p:cNvPr id="34" name="object 4">
            <a:extLst>
              <a:ext uri="{FF2B5EF4-FFF2-40B4-BE49-F238E27FC236}">
                <a16:creationId xmlns="" xmlns:a16="http://schemas.microsoft.com/office/drawing/2014/main" id="{90EE5A90-3C04-7A4C-8DD3-0E61E7B40441}"/>
              </a:ext>
            </a:extLst>
          </p:cNvPr>
          <p:cNvSpPr txBox="1"/>
          <p:nvPr/>
        </p:nvSpPr>
        <p:spPr>
          <a:xfrm>
            <a:off x="18205450" y="10093104"/>
            <a:ext cx="685800" cy="362171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 algn="ctr">
              <a:lnSpc>
                <a:spcPct val="120000"/>
              </a:lnSpc>
              <a:spcBef>
                <a:spcPts val="3000"/>
              </a:spcBef>
            </a:pPr>
            <a:r>
              <a:rPr lang="ru-RU" sz="2000" dirty="0" smtClean="0">
                <a:solidFill>
                  <a:srgbClr val="333333"/>
                </a:solidFill>
                <a:latin typeface="IBM Plex Sans regular"/>
                <a:cs typeface="Times New Roman" panose="02020603050405020304" pitchFamily="18" charset="0"/>
              </a:rPr>
              <a:t>16</a:t>
            </a:r>
            <a:endParaRPr lang="en-US" sz="2000" dirty="0">
              <a:solidFill>
                <a:srgbClr val="333333"/>
              </a:solidFill>
              <a:latin typeface="IBM Plex Sans regular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9424" y="2225652"/>
            <a:ext cx="1814525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По непонятным причинам поле индекса сохраняет значение </a:t>
            </a:r>
            <a:r>
              <a:rPr lang="en-US" sz="2800" dirty="0" smtClean="0"/>
              <a:t>freq = none</a:t>
            </a:r>
            <a:r>
              <a:rPr lang="ru-RU" sz="2800" dirty="0" smtClean="0"/>
              <a:t> </a:t>
            </a:r>
          </a:p>
          <a:p>
            <a:pPr marL="342900" indent="-342900">
              <a:buAutoNum type="arabicPeriod"/>
            </a:pPr>
            <a:endParaRPr lang="ru-RU" dirty="0"/>
          </a:p>
        </p:txBody>
      </p:sp>
      <p:pic>
        <p:nvPicPr>
          <p:cNvPr id="4098" name="Picture 2" descr="C:\Users\пользователь\Pictures\Screenshots\Снимок экрана 2023-11-26 212420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7920" y="3011469"/>
            <a:ext cx="17788062" cy="77867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06053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F811F741-7E2B-6847-878F-B214DACB6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20104100" cy="1130855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9" name="object 4">
            <a:extLst>
              <a:ext uri="{FF2B5EF4-FFF2-40B4-BE49-F238E27FC236}">
                <a16:creationId xmlns="" xmlns:a16="http://schemas.microsoft.com/office/drawing/2014/main" id="{5CB473C5-59D5-41D0-9239-5C4F2B5184A0}"/>
              </a:ext>
            </a:extLst>
          </p:cNvPr>
          <p:cNvSpPr txBox="1"/>
          <p:nvPr/>
        </p:nvSpPr>
        <p:spPr>
          <a:xfrm>
            <a:off x="831850" y="952197"/>
            <a:ext cx="14624079" cy="758753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800" dirty="0" smtClean="0">
                <a:solidFill>
                  <a:srgbClr val="15B012"/>
                </a:solidFill>
                <a:latin typeface="Montserrat SemiBold" pitchFamily="2" charset="77"/>
                <a:cs typeface="Times New Roman" panose="02020603050405020304" pitchFamily="18" charset="0"/>
              </a:rPr>
              <a:t>Обучение модели</a:t>
            </a:r>
            <a:endParaRPr lang="ru-RU" sz="4800" dirty="0">
              <a:solidFill>
                <a:srgbClr val="15B012"/>
              </a:solidFill>
              <a:latin typeface="Montserrat SemiBold" pitchFamily="2" charset="77"/>
              <a:cs typeface="Times New Roman" panose="02020603050405020304" pitchFamily="18" charset="0"/>
            </a:endParaRPr>
          </a:p>
        </p:txBody>
      </p:sp>
      <p:pic>
        <p:nvPicPr>
          <p:cNvPr id="33" name="Рисунок 32">
            <a:extLst>
              <a:ext uri="{FF2B5EF4-FFF2-40B4-BE49-F238E27FC236}">
                <a16:creationId xmlns="" xmlns:a16="http://schemas.microsoft.com/office/drawing/2014/main" id="{F85AD060-0C16-9342-AC93-09A9C92E8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5749" y="1119865"/>
            <a:ext cx="3194050" cy="423419"/>
          </a:xfrm>
          <a:prstGeom prst="rect">
            <a:avLst/>
          </a:prstGeom>
        </p:spPr>
      </p:pic>
      <p:sp>
        <p:nvSpPr>
          <p:cNvPr id="34" name="object 4">
            <a:extLst>
              <a:ext uri="{FF2B5EF4-FFF2-40B4-BE49-F238E27FC236}">
                <a16:creationId xmlns="" xmlns:a16="http://schemas.microsoft.com/office/drawing/2014/main" id="{90EE5A90-3C04-7A4C-8DD3-0E61E7B40441}"/>
              </a:ext>
            </a:extLst>
          </p:cNvPr>
          <p:cNvSpPr txBox="1"/>
          <p:nvPr/>
        </p:nvSpPr>
        <p:spPr>
          <a:xfrm>
            <a:off x="18205450" y="10093104"/>
            <a:ext cx="685800" cy="362171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 algn="ctr">
              <a:lnSpc>
                <a:spcPct val="120000"/>
              </a:lnSpc>
              <a:spcBef>
                <a:spcPts val="3000"/>
              </a:spcBef>
            </a:pPr>
            <a:r>
              <a:rPr lang="ru-RU" sz="2000" dirty="0" smtClean="0">
                <a:solidFill>
                  <a:srgbClr val="333333"/>
                </a:solidFill>
                <a:latin typeface="IBM Plex Sans regular"/>
                <a:cs typeface="Times New Roman" panose="02020603050405020304" pitchFamily="18" charset="0"/>
              </a:rPr>
              <a:t>17</a:t>
            </a:r>
            <a:endParaRPr lang="en-US" sz="2000" dirty="0">
              <a:solidFill>
                <a:srgbClr val="333333"/>
              </a:solidFill>
              <a:latin typeface="IBM Plex Sans regular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9424" y="2225652"/>
            <a:ext cx="1814525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Так как поле индекса сохранило значение </a:t>
            </a:r>
            <a:r>
              <a:rPr lang="en-US" sz="2800" dirty="0" smtClean="0"/>
              <a:t>freq = none</a:t>
            </a:r>
            <a:r>
              <a:rPr lang="ru-RU" sz="2800" dirty="0" smtClean="0"/>
              <a:t> получаем данную ошибку:  </a:t>
            </a:r>
          </a:p>
          <a:p>
            <a:pPr marL="342900" indent="-342900">
              <a:buAutoNum type="arabicPeriod"/>
            </a:pPr>
            <a:endParaRPr lang="ru-RU" dirty="0"/>
          </a:p>
        </p:txBody>
      </p:sp>
      <p:pic>
        <p:nvPicPr>
          <p:cNvPr id="5122" name="Picture 2" descr="C:\Users\пользователь\Pictures\Screenshots\Снимок экрана 2023-11-26 212446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3672" y="2725717"/>
            <a:ext cx="15859236" cy="7455919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193738" y="10155269"/>
            <a:ext cx="1528773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 smtClean="0"/>
          </a:p>
          <a:p>
            <a:r>
              <a:rPr lang="ru-RU" sz="2800" dirty="0" smtClean="0"/>
              <a:t>Вывод: требуется дальнейшее исследование для получения результата</a:t>
            </a:r>
            <a:endParaRPr lang="ru-RU" sz="2800" dirty="0"/>
          </a:p>
        </p:txBody>
      </p:sp>
    </p:spTree>
    <p:extLst>
      <p:ext uri="{BB962C8B-B14F-4D97-AF65-F5344CB8AC3E}">
        <p14:creationId xmlns="" xmlns:p14="http://schemas.microsoft.com/office/powerpoint/2010/main" val="1206053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EA807990-4185-5A47-B2A0-5D8FB0A80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"/>
            <a:ext cx="20104100" cy="113085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4A5A272-7891-46FF-91F3-66F7CF7A8DFF}"/>
              </a:ext>
            </a:extLst>
          </p:cNvPr>
          <p:cNvSpPr txBox="1"/>
          <p:nvPr/>
        </p:nvSpPr>
        <p:spPr>
          <a:xfrm>
            <a:off x="831850" y="4587875"/>
            <a:ext cx="7996464" cy="2124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ru-RU" sz="6000" dirty="0">
                <a:solidFill>
                  <a:srgbClr val="15B012"/>
                </a:solidFill>
                <a:latin typeface="Montserrat SemiBold" panose="00000700000000000000" pitchFamily="2" charset="-52"/>
              </a:rPr>
              <a:t>Спасибо </a:t>
            </a:r>
          </a:p>
          <a:p>
            <a:pPr>
              <a:lnSpc>
                <a:spcPct val="114000"/>
              </a:lnSpc>
            </a:pPr>
            <a:r>
              <a:rPr lang="ru-RU" sz="6000" dirty="0">
                <a:solidFill>
                  <a:srgbClr val="15B012"/>
                </a:solidFill>
                <a:latin typeface="Montserrat SemiBold" panose="00000700000000000000" pitchFamily="2" charset="-52"/>
              </a:rPr>
              <a:t>за внимание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4EA87805-C00F-AD41-9983-F5BA8FB69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57" y="1048770"/>
            <a:ext cx="3886200" cy="51327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7782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F811F741-7E2B-6847-878F-B214DACB6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"/>
            <a:ext cx="20104100" cy="1130855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9" name="object 4">
            <a:extLst>
              <a:ext uri="{FF2B5EF4-FFF2-40B4-BE49-F238E27FC236}">
                <a16:creationId xmlns="" xmlns:a16="http://schemas.microsoft.com/office/drawing/2014/main" id="{5CB473C5-59D5-41D0-9239-5C4F2B5184A0}"/>
              </a:ext>
            </a:extLst>
          </p:cNvPr>
          <p:cNvSpPr txBox="1"/>
          <p:nvPr/>
        </p:nvSpPr>
        <p:spPr>
          <a:xfrm>
            <a:off x="831850" y="952197"/>
            <a:ext cx="14624079" cy="758753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800" dirty="0" smtClean="0">
                <a:solidFill>
                  <a:srgbClr val="15B012"/>
                </a:solidFill>
                <a:latin typeface="Montserrat SemiBold" pitchFamily="2" charset="77"/>
                <a:cs typeface="Times New Roman" panose="02020603050405020304" pitchFamily="18" charset="0"/>
              </a:rPr>
              <a:t>Цель и задачи</a:t>
            </a:r>
            <a:endParaRPr lang="ru-RU" sz="4800" dirty="0">
              <a:solidFill>
                <a:srgbClr val="15B012"/>
              </a:solidFill>
              <a:latin typeface="Montserrat SemiBold" pitchFamily="2" charset="77"/>
              <a:cs typeface="Times New Roman" panose="02020603050405020304" pitchFamily="18" charset="0"/>
            </a:endParaRPr>
          </a:p>
        </p:txBody>
      </p:sp>
      <p:pic>
        <p:nvPicPr>
          <p:cNvPr id="33" name="Рисунок 32">
            <a:extLst>
              <a:ext uri="{FF2B5EF4-FFF2-40B4-BE49-F238E27FC236}">
                <a16:creationId xmlns="" xmlns:a16="http://schemas.microsoft.com/office/drawing/2014/main" id="{F85AD060-0C16-9342-AC93-09A9C92E8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5749" y="1119865"/>
            <a:ext cx="3194050" cy="423419"/>
          </a:xfrm>
          <a:prstGeom prst="rect">
            <a:avLst/>
          </a:prstGeom>
        </p:spPr>
      </p:pic>
      <p:sp>
        <p:nvSpPr>
          <p:cNvPr id="34" name="object 4">
            <a:extLst>
              <a:ext uri="{FF2B5EF4-FFF2-40B4-BE49-F238E27FC236}">
                <a16:creationId xmlns="" xmlns:a16="http://schemas.microsoft.com/office/drawing/2014/main" id="{90EE5A90-3C04-7A4C-8DD3-0E61E7B40441}"/>
              </a:ext>
            </a:extLst>
          </p:cNvPr>
          <p:cNvSpPr txBox="1"/>
          <p:nvPr/>
        </p:nvSpPr>
        <p:spPr>
          <a:xfrm>
            <a:off x="18205450" y="10093104"/>
            <a:ext cx="685800" cy="362171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 algn="ctr">
              <a:lnSpc>
                <a:spcPct val="120000"/>
              </a:lnSpc>
              <a:spcBef>
                <a:spcPts val="3000"/>
              </a:spcBef>
            </a:pPr>
            <a:r>
              <a:rPr lang="ru-RU" sz="2000" dirty="0" smtClean="0">
                <a:solidFill>
                  <a:srgbClr val="333333"/>
                </a:solidFill>
                <a:latin typeface="IBM Plex Sans regular"/>
                <a:cs typeface="Times New Roman" panose="02020603050405020304" pitchFamily="18" charset="0"/>
              </a:rPr>
              <a:t>2</a:t>
            </a:r>
            <a:endParaRPr lang="en-US" sz="2000" dirty="0">
              <a:solidFill>
                <a:srgbClr val="333333"/>
              </a:solidFill>
              <a:latin typeface="IBM Plex Sans regular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36548" y="2511403"/>
            <a:ext cx="1414472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ru-RU" sz="2800" dirty="0" smtClean="0"/>
              <a:t>Автоматизировать процесс мониторинга используемой мощности здания, района, населённого пункта и т.д. </a:t>
            </a:r>
          </a:p>
          <a:p>
            <a:pPr marL="514350" indent="-514350">
              <a:buAutoNum type="arabicPeriod"/>
            </a:pPr>
            <a:r>
              <a:rPr lang="ru-RU" sz="2800" dirty="0" smtClean="0"/>
              <a:t>Делать прогноз на будущее, по энергопотреблению. </a:t>
            </a:r>
          </a:p>
          <a:p>
            <a:pPr marL="514350" indent="-514350">
              <a:buAutoNum type="arabicPeriod"/>
            </a:pPr>
            <a:r>
              <a:rPr lang="ru-RU" sz="2800" dirty="0" smtClean="0"/>
              <a:t>Предсказывать наступление перегрузки (для предотвращения аварийных ситуаций).</a:t>
            </a:r>
          </a:p>
          <a:p>
            <a:pPr marL="514350" indent="-514350">
              <a:buAutoNum type="arabicPeriod"/>
            </a:pPr>
            <a:r>
              <a:rPr lang="ru-RU" sz="2800" dirty="0" smtClean="0"/>
              <a:t>Определять возможные прибыли и убытки будущих периодов.</a:t>
            </a:r>
          </a:p>
          <a:p>
            <a:pPr marL="514350" indent="-514350">
              <a:buAutoNum type="arabicPeriod"/>
            </a:pPr>
            <a:r>
              <a:rPr lang="ru-RU" sz="2800" dirty="0" smtClean="0"/>
              <a:t>Выявлять потребность в замене оборудования (Кабелей, систем защиты, трансформаторов и </a:t>
            </a:r>
            <a:r>
              <a:rPr lang="ru-RU" sz="2800" dirty="0" err="1" smtClean="0"/>
              <a:t>др</a:t>
            </a:r>
            <a:r>
              <a:rPr lang="ru-RU" sz="2800" dirty="0" smtClean="0"/>
              <a:t>).</a:t>
            </a:r>
            <a:endParaRPr lang="ru-RU" sz="2800" dirty="0"/>
          </a:p>
        </p:txBody>
      </p:sp>
    </p:spTree>
    <p:extLst>
      <p:ext uri="{BB962C8B-B14F-4D97-AF65-F5344CB8AC3E}">
        <p14:creationId xmlns="" xmlns:p14="http://schemas.microsoft.com/office/powerpoint/2010/main" val="1206053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F811F741-7E2B-6847-878F-B214DACB6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"/>
            <a:ext cx="20104100" cy="1130855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9" name="object 4">
            <a:extLst>
              <a:ext uri="{FF2B5EF4-FFF2-40B4-BE49-F238E27FC236}">
                <a16:creationId xmlns="" xmlns:a16="http://schemas.microsoft.com/office/drawing/2014/main" id="{5CB473C5-59D5-41D0-9239-5C4F2B5184A0}"/>
              </a:ext>
            </a:extLst>
          </p:cNvPr>
          <p:cNvSpPr txBox="1"/>
          <p:nvPr/>
        </p:nvSpPr>
        <p:spPr>
          <a:xfrm>
            <a:off x="831850" y="952197"/>
            <a:ext cx="14624079" cy="758753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800" dirty="0" smtClean="0">
                <a:solidFill>
                  <a:srgbClr val="15B012"/>
                </a:solidFill>
                <a:latin typeface="Montserrat SemiBold" pitchFamily="2" charset="77"/>
                <a:cs typeface="Times New Roman" panose="02020603050405020304" pitchFamily="18" charset="0"/>
              </a:rPr>
              <a:t>Описание работы приложения</a:t>
            </a:r>
            <a:endParaRPr lang="ru-RU" sz="4800" dirty="0">
              <a:solidFill>
                <a:srgbClr val="15B012"/>
              </a:solidFill>
              <a:latin typeface="Montserrat SemiBold" pitchFamily="2" charset="77"/>
              <a:cs typeface="Times New Roman" panose="02020603050405020304" pitchFamily="18" charset="0"/>
            </a:endParaRPr>
          </a:p>
        </p:txBody>
      </p:sp>
      <p:pic>
        <p:nvPicPr>
          <p:cNvPr id="33" name="Рисунок 32">
            <a:extLst>
              <a:ext uri="{FF2B5EF4-FFF2-40B4-BE49-F238E27FC236}">
                <a16:creationId xmlns="" xmlns:a16="http://schemas.microsoft.com/office/drawing/2014/main" id="{F85AD060-0C16-9342-AC93-09A9C92E8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5749" y="1119865"/>
            <a:ext cx="3194050" cy="423419"/>
          </a:xfrm>
          <a:prstGeom prst="rect">
            <a:avLst/>
          </a:prstGeom>
        </p:spPr>
      </p:pic>
      <p:sp>
        <p:nvSpPr>
          <p:cNvPr id="34" name="object 4">
            <a:extLst>
              <a:ext uri="{FF2B5EF4-FFF2-40B4-BE49-F238E27FC236}">
                <a16:creationId xmlns="" xmlns:a16="http://schemas.microsoft.com/office/drawing/2014/main" id="{90EE5A90-3C04-7A4C-8DD3-0E61E7B40441}"/>
              </a:ext>
            </a:extLst>
          </p:cNvPr>
          <p:cNvSpPr txBox="1"/>
          <p:nvPr/>
        </p:nvSpPr>
        <p:spPr>
          <a:xfrm>
            <a:off x="18205450" y="10093104"/>
            <a:ext cx="685800" cy="362171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 algn="ctr">
              <a:lnSpc>
                <a:spcPct val="120000"/>
              </a:lnSpc>
              <a:spcBef>
                <a:spcPts val="3000"/>
              </a:spcBef>
            </a:pPr>
            <a:r>
              <a:rPr lang="ru-RU" sz="2000" dirty="0">
                <a:solidFill>
                  <a:srgbClr val="333333"/>
                </a:solidFill>
                <a:latin typeface="IBM Plex Sans regular"/>
                <a:cs typeface="Times New Roman" panose="02020603050405020304" pitchFamily="18" charset="0"/>
              </a:rPr>
              <a:t>3</a:t>
            </a:r>
            <a:endParaRPr lang="en-US" sz="2000" dirty="0">
              <a:solidFill>
                <a:srgbClr val="333333"/>
              </a:solidFill>
              <a:latin typeface="IBM Plex Sans regular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36548" y="1725585"/>
            <a:ext cx="18645318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r>
              <a:rPr lang="ru-RU" sz="2800" dirty="0" smtClean="0"/>
              <a:t> 1.  На </a:t>
            </a:r>
            <a:r>
              <a:rPr lang="ru-RU" sz="2800" b="1" dirty="0" smtClean="0"/>
              <a:t>ВРУ</a:t>
            </a:r>
            <a:r>
              <a:rPr lang="ru-RU" sz="2800" dirty="0" smtClean="0"/>
              <a:t> (вводное распределительное устройство) установлен датчик (счётчик) который в режиме реального времени с помощью протокола </a:t>
            </a:r>
            <a:r>
              <a:rPr lang="en-US" sz="2800" b="1" dirty="0" smtClean="0"/>
              <a:t>HTTPS</a:t>
            </a:r>
            <a:r>
              <a:rPr lang="en-US" sz="2800" dirty="0" smtClean="0"/>
              <a:t> </a:t>
            </a:r>
            <a:r>
              <a:rPr lang="ru-RU" sz="2800" dirty="0" smtClean="0"/>
              <a:t>методом </a:t>
            </a:r>
            <a:r>
              <a:rPr lang="en-US" sz="2800" b="1" dirty="0" smtClean="0"/>
              <a:t>POST</a:t>
            </a:r>
            <a:r>
              <a:rPr lang="en-US" sz="2800" dirty="0" smtClean="0"/>
              <a:t> </a:t>
            </a:r>
            <a:r>
              <a:rPr lang="ru-RU" sz="2800" dirty="0" smtClean="0"/>
              <a:t>передаёт показания приборов учёта на виртуальную машину в облаке, на которой развернут </a:t>
            </a:r>
            <a:r>
              <a:rPr lang="en-US" sz="2800" b="1" dirty="0" smtClean="0"/>
              <a:t>Windows Server</a:t>
            </a:r>
            <a:r>
              <a:rPr lang="ru-RU" sz="2800" b="1" dirty="0" smtClean="0"/>
              <a:t> 10 </a:t>
            </a:r>
            <a:r>
              <a:rPr lang="ru-RU" sz="2800" dirty="0" smtClean="0"/>
              <a:t>с установленным </a:t>
            </a:r>
            <a:r>
              <a:rPr lang="en-US" sz="2800" b="1" dirty="0" smtClean="0"/>
              <a:t>MSSQL Server</a:t>
            </a:r>
            <a:r>
              <a:rPr lang="ru-RU" sz="2800" dirty="0" smtClean="0"/>
              <a:t>. В данной </a:t>
            </a:r>
            <a:r>
              <a:rPr lang="ru-RU" sz="2800" b="1" dirty="0" smtClean="0"/>
              <a:t>СУБД</a:t>
            </a:r>
            <a:r>
              <a:rPr lang="ru-RU" sz="2800" dirty="0" smtClean="0"/>
              <a:t> (система управления базами данных) хранится база данных со всеми показаниями счётчика (счётчиков).</a:t>
            </a:r>
          </a:p>
          <a:p>
            <a:pPr marL="514350" indent="-514350"/>
            <a:endParaRPr lang="ru-RU" sz="2800" dirty="0" smtClean="0"/>
          </a:p>
          <a:p>
            <a:pPr marL="514350" indent="-514350">
              <a:buAutoNum type="arabicPeriod" startAt="2"/>
            </a:pPr>
            <a:r>
              <a:rPr lang="ru-RU" sz="2800" dirty="0" smtClean="0"/>
              <a:t>Оператор с рабочего места, с помощью протокола </a:t>
            </a:r>
            <a:r>
              <a:rPr lang="en-US" sz="2800" dirty="0" smtClean="0"/>
              <a:t>HTTPS </a:t>
            </a:r>
            <a:r>
              <a:rPr lang="ru-RU" sz="2800" dirty="0" smtClean="0"/>
              <a:t>и метода </a:t>
            </a:r>
            <a:r>
              <a:rPr lang="en-US" sz="2800" b="1" dirty="0" smtClean="0"/>
              <a:t>GET</a:t>
            </a:r>
            <a:r>
              <a:rPr lang="en-US" sz="2800" dirty="0" smtClean="0"/>
              <a:t> </a:t>
            </a:r>
            <a:r>
              <a:rPr lang="ru-RU" sz="2800" dirty="0" smtClean="0"/>
              <a:t>запрашивает данные из БД на облачной ВМ и помещает их на вход модели машинного обучения </a:t>
            </a:r>
            <a:r>
              <a:rPr lang="en-US" sz="2800" b="1" dirty="0" smtClean="0"/>
              <a:t>SARIMAX</a:t>
            </a:r>
            <a:r>
              <a:rPr lang="ru-RU" sz="2800" dirty="0" smtClean="0"/>
              <a:t> (</a:t>
            </a:r>
            <a:r>
              <a:rPr lang="en-US" sz="2800" dirty="0" smtClean="0"/>
              <a:t>ARIMA</a:t>
            </a:r>
            <a:r>
              <a:rPr lang="ru-RU" sz="2800" dirty="0" smtClean="0"/>
              <a:t>, </a:t>
            </a:r>
            <a:r>
              <a:rPr lang="en-US" sz="2800" dirty="0" smtClean="0"/>
              <a:t>SARIMA </a:t>
            </a:r>
            <a:r>
              <a:rPr lang="ru-RU" sz="2800" dirty="0" smtClean="0"/>
              <a:t>показали результат чуть хуже), это общий метод прогнозирования временных рядов, который можно разделить на трендовую и периодическую части, каждую часть можно разделить на </a:t>
            </a:r>
            <a:r>
              <a:rPr lang="ru-RU" sz="2800" dirty="0" err="1" smtClean="0"/>
              <a:t>авторегрессионную</a:t>
            </a:r>
            <a:r>
              <a:rPr lang="ru-RU" sz="2800" dirty="0" smtClean="0"/>
              <a:t>, дифференциальную и гладкую. На этих данных строится предсказание потребления электроэнергии в будущем. К ним, в режиме </a:t>
            </a:r>
            <a:r>
              <a:rPr lang="ru-RU" sz="2800" dirty="0" err="1" smtClean="0"/>
              <a:t>он-лайн</a:t>
            </a:r>
            <a:r>
              <a:rPr lang="ru-RU" sz="2800" dirty="0" smtClean="0"/>
              <a:t>, добавляются новые показания, тем самым помогая корректировать предсказание.</a:t>
            </a:r>
          </a:p>
          <a:p>
            <a:pPr marL="514350" indent="-514350">
              <a:buAutoNum type="arabicPeriod" startAt="2"/>
            </a:pPr>
            <a:endParaRPr lang="ru-RU" sz="2800" dirty="0" smtClean="0"/>
          </a:p>
          <a:p>
            <a:pPr marL="514350" indent="-514350">
              <a:buFontTx/>
              <a:buAutoNum type="arabicPeriod" startAt="2"/>
            </a:pPr>
            <a:r>
              <a:rPr lang="ru-RU" sz="2800" dirty="0" smtClean="0"/>
              <a:t>3. </a:t>
            </a:r>
            <a:r>
              <a:rPr lang="en-US" sz="2800" dirty="0" smtClean="0"/>
              <a:t>Web</a:t>
            </a:r>
            <a:r>
              <a:rPr lang="ru-RU" sz="2800" dirty="0" smtClean="0"/>
              <a:t>-приложение, является </a:t>
            </a:r>
            <a:r>
              <a:rPr lang="ru-RU" sz="2800" dirty="0" err="1" smtClean="0"/>
              <a:t>дашбордом</a:t>
            </a:r>
            <a:r>
              <a:rPr lang="ru-RU" sz="2800" dirty="0" smtClean="0"/>
              <a:t> для всей системы и выводит реальные показания в числовом виде и точкой на оси </a:t>
            </a:r>
            <a:r>
              <a:rPr lang="en-US" sz="2800" dirty="0" smtClean="0"/>
              <a:t>Y </a:t>
            </a:r>
            <a:r>
              <a:rPr lang="ru-RU" sz="2800" dirty="0" smtClean="0"/>
              <a:t>графика. Так же оранжевой ломанной линией отображается предсказываемые показания, а красная полоса является </a:t>
            </a:r>
            <a:r>
              <a:rPr lang="ru-RU" sz="2800" dirty="0" err="1" smtClean="0"/>
              <a:t>алертом</a:t>
            </a:r>
            <a:r>
              <a:rPr lang="ru-RU" sz="2800" dirty="0" smtClean="0"/>
              <a:t>, при пересечении полосой предсказания полосы </a:t>
            </a:r>
            <a:r>
              <a:rPr lang="ru-RU" sz="2800" dirty="0" err="1" smtClean="0"/>
              <a:t>алерта</a:t>
            </a:r>
            <a:r>
              <a:rPr lang="ru-RU" sz="2800" dirty="0" smtClean="0"/>
              <a:t>, отправляется сообщение дежурному, что бы тот был готов принять меры если действительные значения в течении времени совпадут с предсказываемыми. </a:t>
            </a:r>
          </a:p>
          <a:p>
            <a:pPr marL="514350" indent="-514350"/>
            <a:endParaRPr lang="ru-RU" sz="2800" dirty="0"/>
          </a:p>
        </p:txBody>
      </p:sp>
    </p:spTree>
    <p:extLst>
      <p:ext uri="{BB962C8B-B14F-4D97-AF65-F5344CB8AC3E}">
        <p14:creationId xmlns="" xmlns:p14="http://schemas.microsoft.com/office/powerpoint/2010/main" val="1206053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F811F741-7E2B-6847-878F-B214DACB6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"/>
            <a:ext cx="20104100" cy="1130855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9" name="object 4">
            <a:extLst>
              <a:ext uri="{FF2B5EF4-FFF2-40B4-BE49-F238E27FC236}">
                <a16:creationId xmlns="" xmlns:a16="http://schemas.microsoft.com/office/drawing/2014/main" id="{5CB473C5-59D5-41D0-9239-5C4F2B5184A0}"/>
              </a:ext>
            </a:extLst>
          </p:cNvPr>
          <p:cNvSpPr txBox="1"/>
          <p:nvPr/>
        </p:nvSpPr>
        <p:spPr>
          <a:xfrm>
            <a:off x="831850" y="952197"/>
            <a:ext cx="14624079" cy="758753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800" dirty="0" smtClean="0">
                <a:solidFill>
                  <a:srgbClr val="15B012"/>
                </a:solidFill>
                <a:latin typeface="Montserrat SemiBold" pitchFamily="2" charset="77"/>
                <a:cs typeface="Times New Roman" panose="02020603050405020304" pitchFamily="18" charset="0"/>
              </a:rPr>
              <a:t>Описание работы приложения</a:t>
            </a:r>
            <a:endParaRPr lang="ru-RU" sz="4800" dirty="0">
              <a:solidFill>
                <a:srgbClr val="15B012"/>
              </a:solidFill>
              <a:latin typeface="Montserrat SemiBold" pitchFamily="2" charset="77"/>
              <a:cs typeface="Times New Roman" panose="02020603050405020304" pitchFamily="18" charset="0"/>
            </a:endParaRPr>
          </a:p>
        </p:txBody>
      </p:sp>
      <p:pic>
        <p:nvPicPr>
          <p:cNvPr id="33" name="Рисунок 32">
            <a:extLst>
              <a:ext uri="{FF2B5EF4-FFF2-40B4-BE49-F238E27FC236}">
                <a16:creationId xmlns="" xmlns:a16="http://schemas.microsoft.com/office/drawing/2014/main" id="{F85AD060-0C16-9342-AC93-09A9C92E8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5749" y="1119865"/>
            <a:ext cx="3194050" cy="423419"/>
          </a:xfrm>
          <a:prstGeom prst="rect">
            <a:avLst/>
          </a:prstGeom>
        </p:spPr>
      </p:pic>
      <p:sp>
        <p:nvSpPr>
          <p:cNvPr id="34" name="object 4">
            <a:extLst>
              <a:ext uri="{FF2B5EF4-FFF2-40B4-BE49-F238E27FC236}">
                <a16:creationId xmlns="" xmlns:a16="http://schemas.microsoft.com/office/drawing/2014/main" id="{90EE5A90-3C04-7A4C-8DD3-0E61E7B40441}"/>
              </a:ext>
            </a:extLst>
          </p:cNvPr>
          <p:cNvSpPr txBox="1"/>
          <p:nvPr/>
        </p:nvSpPr>
        <p:spPr>
          <a:xfrm>
            <a:off x="18205450" y="10093104"/>
            <a:ext cx="685800" cy="362171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 algn="ctr">
              <a:lnSpc>
                <a:spcPct val="120000"/>
              </a:lnSpc>
              <a:spcBef>
                <a:spcPts val="3000"/>
              </a:spcBef>
            </a:pPr>
            <a:r>
              <a:rPr lang="ru-RU" sz="2000" dirty="0" smtClean="0">
                <a:solidFill>
                  <a:srgbClr val="333333"/>
                </a:solidFill>
                <a:latin typeface="IBM Plex Sans regular"/>
                <a:cs typeface="Times New Roman" panose="02020603050405020304" pitchFamily="18" charset="0"/>
              </a:rPr>
              <a:t>4</a:t>
            </a:r>
            <a:endParaRPr lang="en-US" sz="2000" dirty="0">
              <a:solidFill>
                <a:srgbClr val="333333"/>
              </a:solidFill>
              <a:latin typeface="IBM Plex Sans regular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36548" y="1725585"/>
            <a:ext cx="18502442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r>
              <a:rPr lang="ru-RU" sz="2800" dirty="0" smtClean="0"/>
              <a:t>       Описание с предыдущего слайда можно применить к коротким промежуткам времени (час, день, неделя, месяц).</a:t>
            </a:r>
          </a:p>
          <a:p>
            <a:pPr marL="514350" indent="-514350"/>
            <a:endParaRPr lang="ru-RU" sz="2800" dirty="0" smtClean="0"/>
          </a:p>
          <a:p>
            <a:pPr marL="514350" indent="-514350"/>
            <a:r>
              <a:rPr lang="ru-RU" sz="2800" dirty="0" smtClean="0"/>
              <a:t>       Но данное приложение также полезно и для длительных промежутков (более года). Так как с помощью сохранённой информации, можно наложить графики за несколько лет и в целом дать оценку потреблению. Т.е. если потребление растет, и количество пересечений линии «предупреждения» становится больше, то нужно предпринимать меры по обновлению оборудования и средств защиты, так как существующие не надёжны в условиях увеличивающегося потребления и их поломка может привести к длительным отключениям и гибели обслуживающего персонала.      </a:t>
            </a:r>
          </a:p>
          <a:p>
            <a:pPr marL="514350" indent="-514350"/>
            <a:endParaRPr lang="ru-RU" sz="2800" dirty="0" smtClean="0"/>
          </a:p>
          <a:p>
            <a:pPr marL="514350" indent="-514350"/>
            <a:r>
              <a:rPr lang="ru-RU" sz="2800" dirty="0" smtClean="0"/>
              <a:t>       Так же приложение предусматривает реализацию новых </a:t>
            </a:r>
            <a:r>
              <a:rPr lang="ru-RU" sz="2800" dirty="0" err="1" smtClean="0"/>
              <a:t>фичей</a:t>
            </a:r>
            <a:r>
              <a:rPr lang="ru-RU" sz="2800" dirty="0" smtClean="0"/>
              <a:t>, например, при установке дополнительного канала связи с рабочего места оператора на ВРУ, возможно удалённое управление подачей мощности, а именно при возникновении опасных перегрузок включение функции веерных отключений и др. Но изначально приложение решает обратную задачу – мониторинг для недопущения аварийных ситуаций и несанкционированных отключений! </a:t>
            </a:r>
          </a:p>
          <a:p>
            <a:pPr marL="514350" indent="-514350"/>
            <a:r>
              <a:rPr lang="ru-RU" sz="2800" dirty="0" smtClean="0"/>
              <a:t>       </a:t>
            </a:r>
          </a:p>
        </p:txBody>
      </p:sp>
    </p:spTree>
    <p:extLst>
      <p:ext uri="{BB962C8B-B14F-4D97-AF65-F5344CB8AC3E}">
        <p14:creationId xmlns="" xmlns:p14="http://schemas.microsoft.com/office/powerpoint/2010/main" val="1206053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F811F741-7E2B-6847-878F-B214DACB6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"/>
            <a:ext cx="20104100" cy="1130855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9" name="object 4">
            <a:extLst>
              <a:ext uri="{FF2B5EF4-FFF2-40B4-BE49-F238E27FC236}">
                <a16:creationId xmlns="" xmlns:a16="http://schemas.microsoft.com/office/drawing/2014/main" id="{5CB473C5-59D5-41D0-9239-5C4F2B5184A0}"/>
              </a:ext>
            </a:extLst>
          </p:cNvPr>
          <p:cNvSpPr txBox="1"/>
          <p:nvPr/>
        </p:nvSpPr>
        <p:spPr>
          <a:xfrm>
            <a:off x="831850" y="952197"/>
            <a:ext cx="14624079" cy="758753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800" dirty="0" smtClean="0">
                <a:solidFill>
                  <a:srgbClr val="15B012"/>
                </a:solidFill>
                <a:latin typeface="Montserrat SemiBold" pitchFamily="2" charset="77"/>
                <a:cs typeface="Times New Roman" panose="02020603050405020304" pitchFamily="18" charset="0"/>
              </a:rPr>
              <a:t>Описание работы приложения</a:t>
            </a:r>
            <a:endParaRPr lang="ru-RU" sz="4800" dirty="0">
              <a:solidFill>
                <a:srgbClr val="15B012"/>
              </a:solidFill>
              <a:latin typeface="Montserrat SemiBold" pitchFamily="2" charset="77"/>
              <a:cs typeface="Times New Roman" panose="02020603050405020304" pitchFamily="18" charset="0"/>
            </a:endParaRPr>
          </a:p>
        </p:txBody>
      </p:sp>
      <p:pic>
        <p:nvPicPr>
          <p:cNvPr id="33" name="Рисунок 32">
            <a:extLst>
              <a:ext uri="{FF2B5EF4-FFF2-40B4-BE49-F238E27FC236}">
                <a16:creationId xmlns="" xmlns:a16="http://schemas.microsoft.com/office/drawing/2014/main" id="{F85AD060-0C16-9342-AC93-09A9C92E8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5749" y="1119865"/>
            <a:ext cx="3194050" cy="423419"/>
          </a:xfrm>
          <a:prstGeom prst="rect">
            <a:avLst/>
          </a:prstGeom>
        </p:spPr>
      </p:pic>
      <p:sp>
        <p:nvSpPr>
          <p:cNvPr id="34" name="object 4">
            <a:extLst>
              <a:ext uri="{FF2B5EF4-FFF2-40B4-BE49-F238E27FC236}">
                <a16:creationId xmlns="" xmlns:a16="http://schemas.microsoft.com/office/drawing/2014/main" id="{90EE5A90-3C04-7A4C-8DD3-0E61E7B40441}"/>
              </a:ext>
            </a:extLst>
          </p:cNvPr>
          <p:cNvSpPr txBox="1"/>
          <p:nvPr/>
        </p:nvSpPr>
        <p:spPr>
          <a:xfrm>
            <a:off x="18205450" y="10093104"/>
            <a:ext cx="685800" cy="362171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 algn="ctr">
              <a:lnSpc>
                <a:spcPct val="120000"/>
              </a:lnSpc>
              <a:spcBef>
                <a:spcPts val="3000"/>
              </a:spcBef>
            </a:pPr>
            <a:r>
              <a:rPr lang="ru-RU" sz="2000" dirty="0" smtClean="0">
                <a:solidFill>
                  <a:srgbClr val="333333"/>
                </a:solidFill>
                <a:latin typeface="IBM Plex Sans regular"/>
                <a:cs typeface="Times New Roman" panose="02020603050405020304" pitchFamily="18" charset="0"/>
              </a:rPr>
              <a:t>5</a:t>
            </a:r>
            <a:endParaRPr lang="en-US" sz="2000" dirty="0">
              <a:solidFill>
                <a:srgbClr val="333333"/>
              </a:solidFill>
              <a:latin typeface="IBM Plex Sans regular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3672" y="1797023"/>
            <a:ext cx="17359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Визуальная часть может </a:t>
            </a:r>
            <a:r>
              <a:rPr lang="ru-RU" sz="2800" dirty="0" err="1" smtClean="0"/>
              <a:t>выглядить</a:t>
            </a:r>
            <a:r>
              <a:rPr lang="ru-RU" sz="2800" dirty="0" smtClean="0"/>
              <a:t> следующим образом</a:t>
            </a:r>
            <a:r>
              <a:rPr lang="en-US" sz="2800" dirty="0" smtClean="0"/>
              <a:t>:</a:t>
            </a:r>
            <a:endParaRPr lang="ru-RU" sz="2800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04875" y="2436753"/>
            <a:ext cx="14862215" cy="83598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06053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F811F741-7E2B-6847-878F-B214DACB6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"/>
            <a:ext cx="20104100" cy="1130855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9" name="object 4">
            <a:extLst>
              <a:ext uri="{FF2B5EF4-FFF2-40B4-BE49-F238E27FC236}">
                <a16:creationId xmlns="" xmlns:a16="http://schemas.microsoft.com/office/drawing/2014/main" id="{5CB473C5-59D5-41D0-9239-5C4F2B5184A0}"/>
              </a:ext>
            </a:extLst>
          </p:cNvPr>
          <p:cNvSpPr txBox="1"/>
          <p:nvPr/>
        </p:nvSpPr>
        <p:spPr>
          <a:xfrm>
            <a:off x="831850" y="952197"/>
            <a:ext cx="14624079" cy="758753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800" dirty="0" smtClean="0">
                <a:solidFill>
                  <a:srgbClr val="15B012"/>
                </a:solidFill>
                <a:latin typeface="Montserrat SemiBold" pitchFamily="2" charset="77"/>
                <a:cs typeface="Times New Roman" panose="02020603050405020304" pitchFamily="18" charset="0"/>
              </a:rPr>
              <a:t>Технические требования</a:t>
            </a:r>
            <a:endParaRPr lang="ru-RU" sz="4800" dirty="0">
              <a:solidFill>
                <a:srgbClr val="15B012"/>
              </a:solidFill>
              <a:latin typeface="Montserrat SemiBold" pitchFamily="2" charset="77"/>
              <a:cs typeface="Times New Roman" panose="02020603050405020304" pitchFamily="18" charset="0"/>
            </a:endParaRPr>
          </a:p>
        </p:txBody>
      </p:sp>
      <p:pic>
        <p:nvPicPr>
          <p:cNvPr id="33" name="Рисунок 32">
            <a:extLst>
              <a:ext uri="{FF2B5EF4-FFF2-40B4-BE49-F238E27FC236}">
                <a16:creationId xmlns="" xmlns:a16="http://schemas.microsoft.com/office/drawing/2014/main" id="{F85AD060-0C16-9342-AC93-09A9C92E8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5749" y="1119865"/>
            <a:ext cx="3194050" cy="423419"/>
          </a:xfrm>
          <a:prstGeom prst="rect">
            <a:avLst/>
          </a:prstGeom>
        </p:spPr>
      </p:pic>
      <p:sp>
        <p:nvSpPr>
          <p:cNvPr id="34" name="object 4">
            <a:extLst>
              <a:ext uri="{FF2B5EF4-FFF2-40B4-BE49-F238E27FC236}">
                <a16:creationId xmlns="" xmlns:a16="http://schemas.microsoft.com/office/drawing/2014/main" id="{90EE5A90-3C04-7A4C-8DD3-0E61E7B40441}"/>
              </a:ext>
            </a:extLst>
          </p:cNvPr>
          <p:cNvSpPr txBox="1"/>
          <p:nvPr/>
        </p:nvSpPr>
        <p:spPr>
          <a:xfrm>
            <a:off x="18205450" y="10093104"/>
            <a:ext cx="685800" cy="362171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 algn="ctr">
              <a:lnSpc>
                <a:spcPct val="120000"/>
              </a:lnSpc>
              <a:spcBef>
                <a:spcPts val="3000"/>
              </a:spcBef>
            </a:pPr>
            <a:r>
              <a:rPr lang="en-US" sz="2000" dirty="0" smtClean="0">
                <a:solidFill>
                  <a:srgbClr val="333333"/>
                </a:solidFill>
                <a:latin typeface="IBM Plex Sans regular"/>
                <a:cs typeface="Times New Roman" panose="02020603050405020304" pitchFamily="18" charset="0"/>
              </a:rPr>
              <a:t>6</a:t>
            </a:r>
            <a:endParaRPr lang="en-US" sz="2000" dirty="0">
              <a:solidFill>
                <a:srgbClr val="333333"/>
              </a:solidFill>
              <a:latin typeface="IBM Plex Sans regular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36548" y="2439965"/>
            <a:ext cx="167164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Технические требования, полностью зависят от:</a:t>
            </a:r>
          </a:p>
          <a:p>
            <a:r>
              <a:rPr lang="ru-RU" sz="2800" dirty="0" smtClean="0"/>
              <a:t> - объекта, на котором будет осуществляться мониторинг (размера обрабатываемых данных) </a:t>
            </a:r>
          </a:p>
          <a:p>
            <a:r>
              <a:rPr lang="ru-RU" sz="2800" dirty="0" smtClean="0"/>
              <a:t> - от требуемой скорости обновления (для сокращения времени расчёта предполагается использование </a:t>
            </a:r>
            <a:r>
              <a:rPr lang="en-US" sz="2800" dirty="0" smtClean="0"/>
              <a:t>GPU</a:t>
            </a:r>
            <a:r>
              <a:rPr lang="ru-RU" sz="2800" dirty="0" smtClean="0"/>
              <a:t> (графического процессора)). От этого в большей степени зависит бюджет проекта, а так же количество специалистов требуемых для его выполнения.</a:t>
            </a:r>
          </a:p>
          <a:p>
            <a:endParaRPr lang="ru-RU" sz="2800" dirty="0" smtClean="0"/>
          </a:p>
          <a:p>
            <a:r>
              <a:rPr lang="ru-RU" sz="2800" dirty="0" smtClean="0"/>
              <a:t>На случай отключения широкополосного доступа к сети интернет, должны быть предусмотрены альтернативные источники связи (4</a:t>
            </a:r>
            <a:r>
              <a:rPr lang="en-US" sz="2800" dirty="0" smtClean="0"/>
              <a:t>G </a:t>
            </a:r>
            <a:r>
              <a:rPr lang="ru-RU" sz="2800" dirty="0" smtClean="0"/>
              <a:t>модем с сим картами нескольких операторов).</a:t>
            </a:r>
          </a:p>
          <a:p>
            <a:pPr marL="514350" indent="-514350"/>
            <a:endParaRPr lang="ru-RU" sz="2800" dirty="0" smtClean="0"/>
          </a:p>
        </p:txBody>
      </p:sp>
    </p:spTree>
    <p:extLst>
      <p:ext uri="{BB962C8B-B14F-4D97-AF65-F5344CB8AC3E}">
        <p14:creationId xmlns="" xmlns:p14="http://schemas.microsoft.com/office/powerpoint/2010/main" val="1206053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F811F741-7E2B-6847-878F-B214DACB6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"/>
            <a:ext cx="20104100" cy="1130855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9" name="object 4">
            <a:extLst>
              <a:ext uri="{FF2B5EF4-FFF2-40B4-BE49-F238E27FC236}">
                <a16:creationId xmlns="" xmlns:a16="http://schemas.microsoft.com/office/drawing/2014/main" id="{5CB473C5-59D5-41D0-9239-5C4F2B5184A0}"/>
              </a:ext>
            </a:extLst>
          </p:cNvPr>
          <p:cNvSpPr txBox="1"/>
          <p:nvPr/>
        </p:nvSpPr>
        <p:spPr>
          <a:xfrm>
            <a:off x="831850" y="952197"/>
            <a:ext cx="14624079" cy="758753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800" dirty="0" smtClean="0">
                <a:solidFill>
                  <a:srgbClr val="15B012"/>
                </a:solidFill>
                <a:latin typeface="Montserrat SemiBold" pitchFamily="2" charset="77"/>
                <a:cs typeface="Times New Roman" panose="02020603050405020304" pitchFamily="18" charset="0"/>
              </a:rPr>
              <a:t>Технические требования</a:t>
            </a:r>
            <a:endParaRPr lang="ru-RU" sz="4800" dirty="0">
              <a:solidFill>
                <a:srgbClr val="15B012"/>
              </a:solidFill>
              <a:latin typeface="Montserrat SemiBold" pitchFamily="2" charset="77"/>
              <a:cs typeface="Times New Roman" panose="02020603050405020304" pitchFamily="18" charset="0"/>
            </a:endParaRPr>
          </a:p>
        </p:txBody>
      </p:sp>
      <p:pic>
        <p:nvPicPr>
          <p:cNvPr id="33" name="Рисунок 32">
            <a:extLst>
              <a:ext uri="{FF2B5EF4-FFF2-40B4-BE49-F238E27FC236}">
                <a16:creationId xmlns="" xmlns:a16="http://schemas.microsoft.com/office/drawing/2014/main" id="{F85AD060-0C16-9342-AC93-09A9C92E8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5749" y="1119865"/>
            <a:ext cx="3194050" cy="423419"/>
          </a:xfrm>
          <a:prstGeom prst="rect">
            <a:avLst/>
          </a:prstGeom>
        </p:spPr>
      </p:pic>
      <p:sp>
        <p:nvSpPr>
          <p:cNvPr id="34" name="object 4">
            <a:extLst>
              <a:ext uri="{FF2B5EF4-FFF2-40B4-BE49-F238E27FC236}">
                <a16:creationId xmlns="" xmlns:a16="http://schemas.microsoft.com/office/drawing/2014/main" id="{90EE5A90-3C04-7A4C-8DD3-0E61E7B40441}"/>
              </a:ext>
            </a:extLst>
          </p:cNvPr>
          <p:cNvSpPr txBox="1"/>
          <p:nvPr/>
        </p:nvSpPr>
        <p:spPr>
          <a:xfrm>
            <a:off x="18205450" y="10093104"/>
            <a:ext cx="685800" cy="362171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 algn="ctr">
              <a:lnSpc>
                <a:spcPct val="120000"/>
              </a:lnSpc>
              <a:spcBef>
                <a:spcPts val="3000"/>
              </a:spcBef>
            </a:pPr>
            <a:r>
              <a:rPr lang="ru-RU" sz="2000" dirty="0" smtClean="0">
                <a:solidFill>
                  <a:srgbClr val="333333"/>
                </a:solidFill>
                <a:latin typeface="IBM Plex Sans regular"/>
                <a:cs typeface="Times New Roman" panose="02020603050405020304" pitchFamily="18" charset="0"/>
              </a:rPr>
              <a:t>7</a:t>
            </a:r>
            <a:endParaRPr lang="en-US" sz="2000" dirty="0">
              <a:solidFill>
                <a:srgbClr val="333333"/>
              </a:solidFill>
              <a:latin typeface="IBM Plex Sans regular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36548" y="2011337"/>
            <a:ext cx="16716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r>
              <a:rPr lang="ru-RU" sz="2800" dirty="0" smtClean="0"/>
              <a:t>В проекте используется язык программирования </a:t>
            </a:r>
            <a:r>
              <a:rPr lang="en-US" sz="2800" dirty="0" smtClean="0"/>
              <a:t>Python </a:t>
            </a:r>
            <a:r>
              <a:rPr lang="ru-RU" sz="2800" dirty="0" smtClean="0"/>
              <a:t>с необходимыми библиотеками:</a:t>
            </a:r>
          </a:p>
        </p:txBody>
      </p:sp>
      <p:pic>
        <p:nvPicPr>
          <p:cNvPr id="15362" name="Picture 2" descr="Снимок экрана 2023-11-19 17495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08118" y="2940031"/>
            <a:ext cx="14359038" cy="8081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206053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F811F741-7E2B-6847-878F-B214DACB6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"/>
            <a:ext cx="20104100" cy="1130855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9" name="object 4">
            <a:extLst>
              <a:ext uri="{FF2B5EF4-FFF2-40B4-BE49-F238E27FC236}">
                <a16:creationId xmlns="" xmlns:a16="http://schemas.microsoft.com/office/drawing/2014/main" id="{5CB473C5-59D5-41D0-9239-5C4F2B5184A0}"/>
              </a:ext>
            </a:extLst>
          </p:cNvPr>
          <p:cNvSpPr txBox="1"/>
          <p:nvPr/>
        </p:nvSpPr>
        <p:spPr>
          <a:xfrm>
            <a:off x="831850" y="952197"/>
            <a:ext cx="14624079" cy="758753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800" dirty="0" smtClean="0">
                <a:solidFill>
                  <a:srgbClr val="15B012"/>
                </a:solidFill>
                <a:latin typeface="Montserrat SemiBold" pitchFamily="2" charset="77"/>
                <a:cs typeface="Times New Roman" panose="02020603050405020304" pitchFamily="18" charset="0"/>
              </a:rPr>
              <a:t>Технические требования</a:t>
            </a:r>
            <a:endParaRPr lang="ru-RU" sz="4800" dirty="0">
              <a:solidFill>
                <a:srgbClr val="15B012"/>
              </a:solidFill>
              <a:latin typeface="Montserrat SemiBold" pitchFamily="2" charset="77"/>
              <a:cs typeface="Times New Roman" panose="02020603050405020304" pitchFamily="18" charset="0"/>
            </a:endParaRPr>
          </a:p>
        </p:txBody>
      </p:sp>
      <p:pic>
        <p:nvPicPr>
          <p:cNvPr id="33" name="Рисунок 32">
            <a:extLst>
              <a:ext uri="{FF2B5EF4-FFF2-40B4-BE49-F238E27FC236}">
                <a16:creationId xmlns="" xmlns:a16="http://schemas.microsoft.com/office/drawing/2014/main" id="{F85AD060-0C16-9342-AC93-09A9C92E8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5749" y="1119865"/>
            <a:ext cx="3194050" cy="423419"/>
          </a:xfrm>
          <a:prstGeom prst="rect">
            <a:avLst/>
          </a:prstGeom>
        </p:spPr>
      </p:pic>
      <p:sp>
        <p:nvSpPr>
          <p:cNvPr id="34" name="object 4">
            <a:extLst>
              <a:ext uri="{FF2B5EF4-FFF2-40B4-BE49-F238E27FC236}">
                <a16:creationId xmlns="" xmlns:a16="http://schemas.microsoft.com/office/drawing/2014/main" id="{90EE5A90-3C04-7A4C-8DD3-0E61E7B40441}"/>
              </a:ext>
            </a:extLst>
          </p:cNvPr>
          <p:cNvSpPr txBox="1"/>
          <p:nvPr/>
        </p:nvSpPr>
        <p:spPr>
          <a:xfrm>
            <a:off x="18205450" y="10093104"/>
            <a:ext cx="685800" cy="362171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 algn="ctr">
              <a:lnSpc>
                <a:spcPct val="120000"/>
              </a:lnSpc>
              <a:spcBef>
                <a:spcPts val="3000"/>
              </a:spcBef>
            </a:pPr>
            <a:r>
              <a:rPr lang="ru-RU" sz="2000" dirty="0" smtClean="0">
                <a:solidFill>
                  <a:srgbClr val="333333"/>
                </a:solidFill>
                <a:latin typeface="IBM Plex Sans regular"/>
                <a:cs typeface="Times New Roman" panose="02020603050405020304" pitchFamily="18" charset="0"/>
              </a:rPr>
              <a:t>8</a:t>
            </a:r>
            <a:endParaRPr lang="en-US" sz="2000" dirty="0">
              <a:solidFill>
                <a:srgbClr val="333333"/>
              </a:solidFill>
              <a:latin typeface="IBM Plex Sans regular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36548" y="2011337"/>
            <a:ext cx="167164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r>
              <a:rPr lang="ru-RU" sz="2800" dirty="0" smtClean="0"/>
              <a:t>Программное обеспечение используемое для машинного обучения, это интегрированный</a:t>
            </a:r>
            <a:r>
              <a:rPr lang="en-US" sz="2800" dirty="0" smtClean="0"/>
              <a:t> </a:t>
            </a:r>
            <a:r>
              <a:rPr lang="ru-RU" sz="2800" dirty="0" smtClean="0"/>
              <a:t>в </a:t>
            </a:r>
            <a:r>
              <a:rPr lang="en-US" sz="2800" dirty="0" smtClean="0"/>
              <a:t>Management Studio</a:t>
            </a:r>
            <a:r>
              <a:rPr lang="ru-RU" sz="2800" dirty="0" smtClean="0"/>
              <a:t> – </a:t>
            </a:r>
            <a:r>
              <a:rPr lang="en-US" sz="2800" dirty="0" smtClean="0"/>
              <a:t>Azure</a:t>
            </a:r>
            <a:r>
              <a:rPr lang="ru-RU" sz="2800" dirty="0" smtClean="0"/>
              <a:t>, основными функциями которого является:</a:t>
            </a:r>
          </a:p>
          <a:p>
            <a:pPr marL="514350" indent="-514350">
              <a:buAutoNum type="arabicPeriod"/>
            </a:pPr>
            <a:r>
              <a:rPr lang="ru-RU" sz="2800" dirty="0" smtClean="0"/>
              <a:t>Предварительно обученные модели</a:t>
            </a:r>
          </a:p>
          <a:p>
            <a:pPr marL="514350" indent="-514350">
              <a:buAutoNum type="arabicPeriod"/>
            </a:pPr>
            <a:r>
              <a:rPr lang="ru-RU" sz="2800" dirty="0" smtClean="0"/>
              <a:t>Бесплатные дополнения к продукту</a:t>
            </a:r>
          </a:p>
          <a:p>
            <a:pPr marL="514350" indent="-514350">
              <a:buAutoNum type="arabicPeriod"/>
            </a:pPr>
            <a:r>
              <a:rPr lang="ru-RU" sz="2800" dirty="0" smtClean="0"/>
              <a:t>Доступно для начинающих разработчиков</a:t>
            </a:r>
          </a:p>
          <a:p>
            <a:pPr marL="514350" indent="-514350">
              <a:buAutoNum type="arabicPeriod"/>
            </a:pPr>
            <a:r>
              <a:rPr lang="ru-RU" sz="2800" dirty="0" smtClean="0"/>
              <a:t>Упрощение удалённой работы</a:t>
            </a:r>
          </a:p>
        </p:txBody>
      </p:sp>
    </p:spTree>
    <p:extLst>
      <p:ext uri="{BB962C8B-B14F-4D97-AF65-F5344CB8AC3E}">
        <p14:creationId xmlns="" xmlns:p14="http://schemas.microsoft.com/office/powerpoint/2010/main" val="1206053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F811F741-7E2B-6847-878F-B214DACB6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"/>
            <a:ext cx="20104100" cy="1130855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9" name="object 4">
            <a:extLst>
              <a:ext uri="{FF2B5EF4-FFF2-40B4-BE49-F238E27FC236}">
                <a16:creationId xmlns="" xmlns:a16="http://schemas.microsoft.com/office/drawing/2014/main" id="{5CB473C5-59D5-41D0-9239-5C4F2B5184A0}"/>
              </a:ext>
            </a:extLst>
          </p:cNvPr>
          <p:cNvSpPr txBox="1"/>
          <p:nvPr/>
        </p:nvSpPr>
        <p:spPr>
          <a:xfrm>
            <a:off x="831850" y="952197"/>
            <a:ext cx="14624079" cy="758753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/>
            <a:r>
              <a:rPr lang="ru-RU" sz="4800" dirty="0" smtClean="0">
                <a:solidFill>
                  <a:srgbClr val="15B012"/>
                </a:solidFill>
                <a:latin typeface="Montserrat SemiBold" pitchFamily="2" charset="77"/>
                <a:cs typeface="Times New Roman" panose="02020603050405020304" pitchFamily="18" charset="0"/>
              </a:rPr>
              <a:t>Безопасность</a:t>
            </a:r>
            <a:endParaRPr lang="ru-RU" sz="4800" dirty="0">
              <a:solidFill>
                <a:srgbClr val="15B012"/>
              </a:solidFill>
              <a:latin typeface="Montserrat SemiBold" pitchFamily="2" charset="77"/>
              <a:cs typeface="Times New Roman" panose="02020603050405020304" pitchFamily="18" charset="0"/>
            </a:endParaRPr>
          </a:p>
        </p:txBody>
      </p:sp>
      <p:pic>
        <p:nvPicPr>
          <p:cNvPr id="33" name="Рисунок 32">
            <a:extLst>
              <a:ext uri="{FF2B5EF4-FFF2-40B4-BE49-F238E27FC236}">
                <a16:creationId xmlns="" xmlns:a16="http://schemas.microsoft.com/office/drawing/2014/main" id="{F85AD060-0C16-9342-AC93-09A9C92E8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5749" y="1119865"/>
            <a:ext cx="3194050" cy="423419"/>
          </a:xfrm>
          <a:prstGeom prst="rect">
            <a:avLst/>
          </a:prstGeom>
        </p:spPr>
      </p:pic>
      <p:sp>
        <p:nvSpPr>
          <p:cNvPr id="34" name="object 4">
            <a:extLst>
              <a:ext uri="{FF2B5EF4-FFF2-40B4-BE49-F238E27FC236}">
                <a16:creationId xmlns="" xmlns:a16="http://schemas.microsoft.com/office/drawing/2014/main" id="{90EE5A90-3C04-7A4C-8DD3-0E61E7B40441}"/>
              </a:ext>
            </a:extLst>
          </p:cNvPr>
          <p:cNvSpPr txBox="1"/>
          <p:nvPr/>
        </p:nvSpPr>
        <p:spPr>
          <a:xfrm>
            <a:off x="18205450" y="10093104"/>
            <a:ext cx="685800" cy="362171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L="20942" marR="8377" algn="ctr">
              <a:lnSpc>
                <a:spcPct val="120000"/>
              </a:lnSpc>
              <a:spcBef>
                <a:spcPts val="3000"/>
              </a:spcBef>
            </a:pPr>
            <a:r>
              <a:rPr lang="ru-RU" sz="2000" dirty="0" smtClean="0">
                <a:solidFill>
                  <a:srgbClr val="333333"/>
                </a:solidFill>
                <a:latin typeface="IBM Plex Sans regular"/>
                <a:cs typeface="Times New Roman" panose="02020603050405020304" pitchFamily="18" charset="0"/>
              </a:rPr>
              <a:t>9</a:t>
            </a:r>
            <a:endParaRPr lang="en-US" sz="2000" dirty="0">
              <a:solidFill>
                <a:srgbClr val="333333"/>
              </a:solidFill>
              <a:latin typeface="IBM Plex Sans regular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9424" y="2582841"/>
            <a:ext cx="1814525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Для защиты информации от несанкционированного проникновения в систему должна использоваться многофакторная аутентификация (например, с помощью программы </a:t>
            </a:r>
            <a:r>
              <a:rPr lang="en-US" sz="2800" dirty="0" smtClean="0"/>
              <a:t>Indeed Key</a:t>
            </a:r>
            <a:r>
              <a:rPr lang="ru-RU" sz="2800" dirty="0" smtClean="0"/>
              <a:t>).</a:t>
            </a:r>
          </a:p>
          <a:p>
            <a:endParaRPr lang="ru-RU" sz="2800" dirty="0" smtClean="0"/>
          </a:p>
          <a:p>
            <a:r>
              <a:rPr lang="ru-RU" sz="2800" dirty="0" smtClean="0"/>
              <a:t>Доступ ограниченному кругу лиц.</a:t>
            </a:r>
          </a:p>
          <a:p>
            <a:endParaRPr lang="ru-RU" sz="2800" dirty="0" smtClean="0"/>
          </a:p>
          <a:p>
            <a:r>
              <a:rPr lang="ru-RU" sz="2800" dirty="0" smtClean="0"/>
              <a:t>Шифрование.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12060537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 cstate="print"/>
          <a:stretch>
            <a:fillRect t="-105899" b="-27301"/>
          </a:stretch>
        </a:blipFill>
      </a:spPr>
      <a:bodyPr wrap="square" lIns="0" tIns="0" rIns="0" bIns="0" rtlCol="0"/>
      <a:lstStyle>
        <a:defPPr algn="l">
          <a:defRPr/>
        </a:defPPr>
      </a:lstStyle>
    </a:sp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6161</TotalTime>
  <Words>917</Words>
  <Application>Microsoft Macintosh PowerPoint</Application>
  <PresentationFormat>Произвольный</PresentationFormat>
  <Paragraphs>103</Paragraphs>
  <Slides>18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19" baseType="lpstr">
      <vt:lpstr>Office Theme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новых и перспективных робототехнических решений на базе Университета Иннополис</dc:title>
  <dc:creator>Александр Климчик</dc:creator>
  <cp:lastModifiedBy>пользователь</cp:lastModifiedBy>
  <cp:revision>313</cp:revision>
  <dcterms:created xsi:type="dcterms:W3CDTF">2018-10-03T13:56:53Z</dcterms:created>
  <dcterms:modified xsi:type="dcterms:W3CDTF">2023-11-26T18:51:47Z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2018-10-03T00:00:00Z</vt:filetime>
  </property>
  <property fmtid="{D5CDD505-2E9C-101B-9397-08002B2CF9AE}" pid="3" name="Creator">
    <vt:lpwstr>Adobe Illustrator CC 22.1 (Windows)</vt:lpwstr>
  </property>
  <property fmtid="{D5CDD505-2E9C-101B-9397-08002B2CF9AE}" pid="4" name="LastSaved">
    <vt:filetime>2018-10-03T00:00:00Z</vt:filetime>
  </property>
</Properties>
</file>